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wmv" ContentType="video/x-ms-wm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5" r:id="rId5"/>
    <p:sldMasterId id="2147483672" r:id="rId6"/>
  </p:sldMasterIdLst>
  <p:notesMasterIdLst>
    <p:notesMasterId r:id="rId31"/>
  </p:notesMasterIdLst>
  <p:handoutMasterIdLst>
    <p:handoutMasterId r:id="rId32"/>
  </p:handoutMasterIdLst>
  <p:sldIdLst>
    <p:sldId id="488" r:id="rId7"/>
    <p:sldId id="500" r:id="rId8"/>
    <p:sldId id="484" r:id="rId9"/>
    <p:sldId id="501" r:id="rId10"/>
    <p:sldId id="256" r:id="rId11"/>
    <p:sldId id="257" r:id="rId12"/>
    <p:sldId id="263" r:id="rId13"/>
    <p:sldId id="266" r:id="rId14"/>
    <p:sldId id="260" r:id="rId15"/>
    <p:sldId id="261" r:id="rId16"/>
    <p:sldId id="264" r:id="rId17"/>
    <p:sldId id="267" r:id="rId18"/>
    <p:sldId id="489" r:id="rId19"/>
    <p:sldId id="490" r:id="rId20"/>
    <p:sldId id="492" r:id="rId21"/>
    <p:sldId id="491" r:id="rId22"/>
    <p:sldId id="498" r:id="rId23"/>
    <p:sldId id="493" r:id="rId24"/>
    <p:sldId id="495" r:id="rId25"/>
    <p:sldId id="496" r:id="rId26"/>
    <p:sldId id="497" r:id="rId27"/>
    <p:sldId id="494" r:id="rId28"/>
    <p:sldId id="499" r:id="rId29"/>
    <p:sldId id="35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C84"/>
    <a:srgbClr val="176DAD"/>
    <a:srgbClr val="0D78C9"/>
    <a:srgbClr val="6B6C6E"/>
    <a:srgbClr val="FFFFFF"/>
    <a:srgbClr val="993200"/>
    <a:srgbClr val="4D4E44"/>
    <a:srgbClr val="176338"/>
    <a:srgbClr val="0F5D3F"/>
    <a:srgbClr val="ABC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2238A2-C6DB-0B15-EA72-41BA3E51B996}" v="2" dt="2020-01-28T11:09:58.3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p:cViewPr varScale="1">
        <p:scale>
          <a:sx n="67" d="100"/>
          <a:sy n="67" d="100"/>
        </p:scale>
        <p:origin x="528" y="56"/>
      </p:cViewPr>
      <p:guideLst>
        <p:guide orient="horz" pos="2160"/>
        <p:guide pos="3841"/>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875F5D-0273-4E5B-AEAF-9166654873DC}" type="doc">
      <dgm:prSet loTypeId="urn:microsoft.com/office/officeart/2005/8/layout/hChevron3" loCatId="process" qsTypeId="urn:microsoft.com/office/officeart/2005/8/quickstyle/simple1" qsCatId="simple" csTypeId="urn:microsoft.com/office/officeart/2005/8/colors/accent0_2" csCatId="mainScheme" phldr="1"/>
      <dgm:spPr/>
    </dgm:pt>
    <dgm:pt modelId="{3C05CBCE-8379-46E3-B32F-ABCFD36221F1}">
      <dgm:prSet phldrT="[Text]"/>
      <dgm:spPr>
        <a:solidFill>
          <a:srgbClr val="024C84"/>
        </a:solidFill>
      </dgm:spPr>
      <dgm:t>
        <a:bodyPr/>
        <a:lstStyle/>
        <a:p>
          <a:r>
            <a:rPr lang="de-DE" dirty="0">
              <a:solidFill>
                <a:schemeClr val="bg1"/>
              </a:solidFill>
            </a:rPr>
            <a:t>CAD in </a:t>
          </a:r>
          <a:r>
            <a:rPr lang="de-DE" dirty="0" err="1">
              <a:solidFill>
                <a:schemeClr val="bg1"/>
              </a:solidFill>
            </a:rPr>
            <a:t>Solidworks</a:t>
          </a:r>
          <a:r>
            <a:rPr lang="de-DE" dirty="0">
              <a:solidFill>
                <a:schemeClr val="bg1"/>
              </a:solidFill>
            </a:rPr>
            <a:t> oder Creo </a:t>
          </a:r>
          <a:r>
            <a:rPr lang="de-DE" dirty="0" err="1">
              <a:solidFill>
                <a:schemeClr val="bg1"/>
              </a:solidFill>
            </a:rPr>
            <a:t>zeichen</a:t>
          </a:r>
          <a:endParaRPr lang="de-DE" dirty="0">
            <a:solidFill>
              <a:schemeClr val="bg1"/>
            </a:solidFill>
          </a:endParaRPr>
        </a:p>
      </dgm:t>
    </dgm:pt>
    <dgm:pt modelId="{F5D429AF-2820-45C8-87EC-8D14A7DD57EA}" type="parTrans" cxnId="{EAF5FB22-15CD-4ACF-8F8D-0DC26F396F77}">
      <dgm:prSet/>
      <dgm:spPr/>
      <dgm:t>
        <a:bodyPr/>
        <a:lstStyle/>
        <a:p>
          <a:endParaRPr lang="de-DE"/>
        </a:p>
      </dgm:t>
    </dgm:pt>
    <dgm:pt modelId="{402F1749-D62C-4E74-A89A-ED9D326222F6}" type="sibTrans" cxnId="{EAF5FB22-15CD-4ACF-8F8D-0DC26F396F77}">
      <dgm:prSet/>
      <dgm:spPr/>
      <dgm:t>
        <a:bodyPr/>
        <a:lstStyle/>
        <a:p>
          <a:endParaRPr lang="de-DE"/>
        </a:p>
      </dgm:t>
    </dgm:pt>
    <dgm:pt modelId="{9D2746EE-8D0E-4CCC-9CC1-C52E5D27EDB7}">
      <dgm:prSet phldrT="[Text]"/>
      <dgm:spPr/>
      <dgm:t>
        <a:bodyPr/>
        <a:lstStyle/>
        <a:p>
          <a:r>
            <a:rPr lang="de-DE" dirty="0"/>
            <a:t>System als .</a:t>
          </a:r>
          <a:r>
            <a:rPr lang="de-DE" dirty="0" err="1"/>
            <a:t>xml</a:t>
          </a:r>
          <a:r>
            <a:rPr lang="de-DE" dirty="0"/>
            <a:t>-Datei exportieren</a:t>
          </a:r>
        </a:p>
      </dgm:t>
    </dgm:pt>
    <dgm:pt modelId="{28EBA246-8BD1-41DE-B6C9-D203AE2F4584}" type="parTrans" cxnId="{3478840B-267B-483D-8A6B-A0B80B5E1BC6}">
      <dgm:prSet/>
      <dgm:spPr/>
      <dgm:t>
        <a:bodyPr/>
        <a:lstStyle/>
        <a:p>
          <a:endParaRPr lang="de-DE"/>
        </a:p>
      </dgm:t>
    </dgm:pt>
    <dgm:pt modelId="{2B9C03F2-641E-4AB3-9A35-3FC63BDFF685}" type="sibTrans" cxnId="{3478840B-267B-483D-8A6B-A0B80B5E1BC6}">
      <dgm:prSet/>
      <dgm:spPr/>
      <dgm:t>
        <a:bodyPr/>
        <a:lstStyle/>
        <a:p>
          <a:endParaRPr lang="de-DE"/>
        </a:p>
      </dgm:t>
    </dgm:pt>
    <dgm:pt modelId="{3759280C-63CD-4663-9D8C-BB0E5B73493F}">
      <dgm:prSet phldrT="[Text]"/>
      <dgm:spPr/>
      <dgm:t>
        <a:bodyPr/>
        <a:lstStyle/>
        <a:p>
          <a:r>
            <a:rPr lang="de-DE" dirty="0"/>
            <a:t>.</a:t>
          </a:r>
          <a:r>
            <a:rPr lang="de-DE" dirty="0" err="1"/>
            <a:t>xml</a:t>
          </a:r>
          <a:r>
            <a:rPr lang="de-DE" dirty="0"/>
            <a:t>-Datei in MATLAB importieren</a:t>
          </a:r>
        </a:p>
      </dgm:t>
    </dgm:pt>
    <dgm:pt modelId="{2740C8E1-5F6C-4BDD-B66B-FE43B9BBCC57}" type="parTrans" cxnId="{3165E2E5-AD81-4AEB-8233-F55B92DC7077}">
      <dgm:prSet/>
      <dgm:spPr/>
      <dgm:t>
        <a:bodyPr/>
        <a:lstStyle/>
        <a:p>
          <a:endParaRPr lang="de-DE"/>
        </a:p>
      </dgm:t>
    </dgm:pt>
    <dgm:pt modelId="{67C5059E-10ED-47C6-B283-D7378624350C}" type="sibTrans" cxnId="{3165E2E5-AD81-4AEB-8233-F55B92DC7077}">
      <dgm:prSet/>
      <dgm:spPr/>
      <dgm:t>
        <a:bodyPr/>
        <a:lstStyle/>
        <a:p>
          <a:endParaRPr lang="de-DE"/>
        </a:p>
      </dgm:t>
    </dgm:pt>
    <dgm:pt modelId="{CED990F3-0E25-4DC9-A210-8FF9956A5753}">
      <dgm:prSet phldrT="[Text]"/>
      <dgm:spPr/>
      <dgm:t>
        <a:bodyPr/>
        <a:lstStyle/>
        <a:p>
          <a:r>
            <a:rPr lang="de-DE" dirty="0"/>
            <a:t>Modell in </a:t>
          </a:r>
          <a:r>
            <a:rPr lang="de-DE" dirty="0" err="1"/>
            <a:t>Simscape</a:t>
          </a:r>
          <a:r>
            <a:rPr lang="de-DE" dirty="0"/>
            <a:t> wird automatisch erstellt </a:t>
          </a:r>
        </a:p>
      </dgm:t>
    </dgm:pt>
    <dgm:pt modelId="{3D24E130-78D0-4EF6-AD73-933318CD4B6D}" type="parTrans" cxnId="{6EFC0C4F-E6B0-4141-B297-8C338DA43A26}">
      <dgm:prSet/>
      <dgm:spPr/>
      <dgm:t>
        <a:bodyPr/>
        <a:lstStyle/>
        <a:p>
          <a:endParaRPr lang="de-DE"/>
        </a:p>
      </dgm:t>
    </dgm:pt>
    <dgm:pt modelId="{CDDBA437-B886-4B28-8972-C569F05A225A}" type="sibTrans" cxnId="{6EFC0C4F-E6B0-4141-B297-8C338DA43A26}">
      <dgm:prSet/>
      <dgm:spPr/>
      <dgm:t>
        <a:bodyPr/>
        <a:lstStyle/>
        <a:p>
          <a:endParaRPr lang="de-DE"/>
        </a:p>
      </dgm:t>
    </dgm:pt>
    <dgm:pt modelId="{039FE51F-E42F-4E29-84B3-2E238F0B892F}">
      <dgm:prSet phldrT="[Text]"/>
      <dgm:spPr/>
      <dgm:t>
        <a:bodyPr/>
        <a:lstStyle/>
        <a:p>
          <a:r>
            <a:rPr lang="de-DE" dirty="0"/>
            <a:t>Nach den Anpassungen ist das Robotermodell bereit für die Verwendung in MATLAB/Simulink</a:t>
          </a:r>
        </a:p>
      </dgm:t>
    </dgm:pt>
    <dgm:pt modelId="{22B47D0F-8471-46C5-B752-11794DD0EAA2}" type="parTrans" cxnId="{F1079324-A4F1-4B68-B15E-4497173CE06A}">
      <dgm:prSet/>
      <dgm:spPr/>
      <dgm:t>
        <a:bodyPr/>
        <a:lstStyle/>
        <a:p>
          <a:endParaRPr lang="de-DE"/>
        </a:p>
      </dgm:t>
    </dgm:pt>
    <dgm:pt modelId="{CEF8B3D4-5816-4BDD-A885-E07BEE978762}" type="sibTrans" cxnId="{F1079324-A4F1-4B68-B15E-4497173CE06A}">
      <dgm:prSet/>
      <dgm:spPr/>
      <dgm:t>
        <a:bodyPr/>
        <a:lstStyle/>
        <a:p>
          <a:endParaRPr lang="de-DE"/>
        </a:p>
      </dgm:t>
    </dgm:pt>
    <dgm:pt modelId="{E5327120-5FCB-494C-B710-17F6478186F6}" type="pres">
      <dgm:prSet presAssocID="{DE875F5D-0273-4E5B-AEAF-9166654873DC}" presName="Name0" presStyleCnt="0">
        <dgm:presLayoutVars>
          <dgm:dir/>
          <dgm:resizeHandles val="exact"/>
        </dgm:presLayoutVars>
      </dgm:prSet>
      <dgm:spPr/>
    </dgm:pt>
    <dgm:pt modelId="{47B93D0B-F3B0-42BD-86E6-D688FEACFD22}" type="pres">
      <dgm:prSet presAssocID="{3C05CBCE-8379-46E3-B32F-ABCFD36221F1}" presName="parTxOnly" presStyleLbl="node1" presStyleIdx="0" presStyleCnt="5">
        <dgm:presLayoutVars>
          <dgm:bulletEnabled val="1"/>
        </dgm:presLayoutVars>
      </dgm:prSet>
      <dgm:spPr/>
    </dgm:pt>
    <dgm:pt modelId="{21EEE8FA-BFE6-4148-ADD1-CC32DD242C21}" type="pres">
      <dgm:prSet presAssocID="{402F1749-D62C-4E74-A89A-ED9D326222F6}" presName="parSpace" presStyleCnt="0"/>
      <dgm:spPr/>
    </dgm:pt>
    <dgm:pt modelId="{FF982CD3-7DE6-49D7-83FB-4E552B780C3A}" type="pres">
      <dgm:prSet presAssocID="{9D2746EE-8D0E-4CCC-9CC1-C52E5D27EDB7}" presName="parTxOnly" presStyleLbl="node1" presStyleIdx="1" presStyleCnt="5">
        <dgm:presLayoutVars>
          <dgm:bulletEnabled val="1"/>
        </dgm:presLayoutVars>
      </dgm:prSet>
      <dgm:spPr/>
    </dgm:pt>
    <dgm:pt modelId="{E60995D6-9BAF-4E39-995F-D71FAF5612E1}" type="pres">
      <dgm:prSet presAssocID="{2B9C03F2-641E-4AB3-9A35-3FC63BDFF685}" presName="parSpace" presStyleCnt="0"/>
      <dgm:spPr/>
    </dgm:pt>
    <dgm:pt modelId="{5B4ED4A3-A0AA-4472-BC94-25385BDFE4C6}" type="pres">
      <dgm:prSet presAssocID="{3759280C-63CD-4663-9D8C-BB0E5B73493F}" presName="parTxOnly" presStyleLbl="node1" presStyleIdx="2" presStyleCnt="5">
        <dgm:presLayoutVars>
          <dgm:bulletEnabled val="1"/>
        </dgm:presLayoutVars>
      </dgm:prSet>
      <dgm:spPr/>
    </dgm:pt>
    <dgm:pt modelId="{B2F3E0C2-9EF3-440C-89B2-E71F197D00B9}" type="pres">
      <dgm:prSet presAssocID="{67C5059E-10ED-47C6-B283-D7378624350C}" presName="parSpace" presStyleCnt="0"/>
      <dgm:spPr/>
    </dgm:pt>
    <dgm:pt modelId="{C34A3567-6F38-47F1-B4BA-D30DE96FD800}" type="pres">
      <dgm:prSet presAssocID="{CED990F3-0E25-4DC9-A210-8FF9956A5753}" presName="parTxOnly" presStyleLbl="node1" presStyleIdx="3" presStyleCnt="5">
        <dgm:presLayoutVars>
          <dgm:bulletEnabled val="1"/>
        </dgm:presLayoutVars>
      </dgm:prSet>
      <dgm:spPr/>
    </dgm:pt>
    <dgm:pt modelId="{3F561F50-FE83-4978-9ABF-10312867C96E}" type="pres">
      <dgm:prSet presAssocID="{CDDBA437-B886-4B28-8972-C569F05A225A}" presName="parSpace" presStyleCnt="0"/>
      <dgm:spPr/>
    </dgm:pt>
    <dgm:pt modelId="{F8D083DC-77A9-4338-9834-F15CC4C3D37F}" type="pres">
      <dgm:prSet presAssocID="{039FE51F-E42F-4E29-84B3-2E238F0B892F}" presName="parTxOnly" presStyleLbl="node1" presStyleIdx="4" presStyleCnt="5" custLinFactNeighborX="1385" custLinFactNeighborY="0">
        <dgm:presLayoutVars>
          <dgm:bulletEnabled val="1"/>
        </dgm:presLayoutVars>
      </dgm:prSet>
      <dgm:spPr/>
    </dgm:pt>
  </dgm:ptLst>
  <dgm:cxnLst>
    <dgm:cxn modelId="{F98A2409-AAB9-4CEE-8C42-68274728564F}" type="presOf" srcId="{9D2746EE-8D0E-4CCC-9CC1-C52E5D27EDB7}" destId="{FF982CD3-7DE6-49D7-83FB-4E552B780C3A}" srcOrd="0" destOrd="0" presId="urn:microsoft.com/office/officeart/2005/8/layout/hChevron3"/>
    <dgm:cxn modelId="{3478840B-267B-483D-8A6B-A0B80B5E1BC6}" srcId="{DE875F5D-0273-4E5B-AEAF-9166654873DC}" destId="{9D2746EE-8D0E-4CCC-9CC1-C52E5D27EDB7}" srcOrd="1" destOrd="0" parTransId="{28EBA246-8BD1-41DE-B6C9-D203AE2F4584}" sibTransId="{2B9C03F2-641E-4AB3-9A35-3FC63BDFF685}"/>
    <dgm:cxn modelId="{40A72D1B-6BE7-427B-9A9D-5A2C62FB5F98}" type="presOf" srcId="{CED990F3-0E25-4DC9-A210-8FF9956A5753}" destId="{C34A3567-6F38-47F1-B4BA-D30DE96FD800}" srcOrd="0" destOrd="0" presId="urn:microsoft.com/office/officeart/2005/8/layout/hChevron3"/>
    <dgm:cxn modelId="{EAF5FB22-15CD-4ACF-8F8D-0DC26F396F77}" srcId="{DE875F5D-0273-4E5B-AEAF-9166654873DC}" destId="{3C05CBCE-8379-46E3-B32F-ABCFD36221F1}" srcOrd="0" destOrd="0" parTransId="{F5D429AF-2820-45C8-87EC-8D14A7DD57EA}" sibTransId="{402F1749-D62C-4E74-A89A-ED9D326222F6}"/>
    <dgm:cxn modelId="{F1079324-A4F1-4B68-B15E-4497173CE06A}" srcId="{DE875F5D-0273-4E5B-AEAF-9166654873DC}" destId="{039FE51F-E42F-4E29-84B3-2E238F0B892F}" srcOrd="4" destOrd="0" parTransId="{22B47D0F-8471-46C5-B752-11794DD0EAA2}" sibTransId="{CEF8B3D4-5816-4BDD-A885-E07BEE978762}"/>
    <dgm:cxn modelId="{5BD3773F-653F-4B36-850D-8E8C34BF97A4}" type="presOf" srcId="{039FE51F-E42F-4E29-84B3-2E238F0B892F}" destId="{F8D083DC-77A9-4338-9834-F15CC4C3D37F}" srcOrd="0" destOrd="0" presId="urn:microsoft.com/office/officeart/2005/8/layout/hChevron3"/>
    <dgm:cxn modelId="{1B0DD26C-E7C0-46AC-9B83-35C6AC76531D}" type="presOf" srcId="{3759280C-63CD-4663-9D8C-BB0E5B73493F}" destId="{5B4ED4A3-A0AA-4472-BC94-25385BDFE4C6}" srcOrd="0" destOrd="0" presId="urn:microsoft.com/office/officeart/2005/8/layout/hChevron3"/>
    <dgm:cxn modelId="{6EFC0C4F-E6B0-4141-B297-8C338DA43A26}" srcId="{DE875F5D-0273-4E5B-AEAF-9166654873DC}" destId="{CED990F3-0E25-4DC9-A210-8FF9956A5753}" srcOrd="3" destOrd="0" parTransId="{3D24E130-78D0-4EF6-AD73-933318CD4B6D}" sibTransId="{CDDBA437-B886-4B28-8972-C569F05A225A}"/>
    <dgm:cxn modelId="{1BE33D58-BF4F-4713-86DF-53DC4712BA98}" type="presOf" srcId="{3C05CBCE-8379-46E3-B32F-ABCFD36221F1}" destId="{47B93D0B-F3B0-42BD-86E6-D688FEACFD22}" srcOrd="0" destOrd="0" presId="urn:microsoft.com/office/officeart/2005/8/layout/hChevron3"/>
    <dgm:cxn modelId="{A245558F-5482-4B90-A929-9A2DE8F47861}" type="presOf" srcId="{DE875F5D-0273-4E5B-AEAF-9166654873DC}" destId="{E5327120-5FCB-494C-B710-17F6478186F6}" srcOrd="0" destOrd="0" presId="urn:microsoft.com/office/officeart/2005/8/layout/hChevron3"/>
    <dgm:cxn modelId="{3165E2E5-AD81-4AEB-8233-F55B92DC7077}" srcId="{DE875F5D-0273-4E5B-AEAF-9166654873DC}" destId="{3759280C-63CD-4663-9D8C-BB0E5B73493F}" srcOrd="2" destOrd="0" parTransId="{2740C8E1-5F6C-4BDD-B66B-FE43B9BBCC57}" sibTransId="{67C5059E-10ED-47C6-B283-D7378624350C}"/>
    <dgm:cxn modelId="{A1EC07CF-F68C-4817-955E-7FD053CEDD63}" type="presParOf" srcId="{E5327120-5FCB-494C-B710-17F6478186F6}" destId="{47B93D0B-F3B0-42BD-86E6-D688FEACFD22}" srcOrd="0" destOrd="0" presId="urn:microsoft.com/office/officeart/2005/8/layout/hChevron3"/>
    <dgm:cxn modelId="{B0A87C11-C9C6-4146-9B09-574E0283FBC6}" type="presParOf" srcId="{E5327120-5FCB-494C-B710-17F6478186F6}" destId="{21EEE8FA-BFE6-4148-ADD1-CC32DD242C21}" srcOrd="1" destOrd="0" presId="urn:microsoft.com/office/officeart/2005/8/layout/hChevron3"/>
    <dgm:cxn modelId="{A7794209-6794-47FA-B087-7077E41D2A66}" type="presParOf" srcId="{E5327120-5FCB-494C-B710-17F6478186F6}" destId="{FF982CD3-7DE6-49D7-83FB-4E552B780C3A}" srcOrd="2" destOrd="0" presId="urn:microsoft.com/office/officeart/2005/8/layout/hChevron3"/>
    <dgm:cxn modelId="{14929614-6E83-4920-A44D-EFCC9CDA96E3}" type="presParOf" srcId="{E5327120-5FCB-494C-B710-17F6478186F6}" destId="{E60995D6-9BAF-4E39-995F-D71FAF5612E1}" srcOrd="3" destOrd="0" presId="urn:microsoft.com/office/officeart/2005/8/layout/hChevron3"/>
    <dgm:cxn modelId="{72F8D2B9-35CB-4050-A9A1-C13AEDFC73FA}" type="presParOf" srcId="{E5327120-5FCB-494C-B710-17F6478186F6}" destId="{5B4ED4A3-A0AA-4472-BC94-25385BDFE4C6}" srcOrd="4" destOrd="0" presId="urn:microsoft.com/office/officeart/2005/8/layout/hChevron3"/>
    <dgm:cxn modelId="{07B759FA-A6D8-4CD3-8DFB-B17B279DA144}" type="presParOf" srcId="{E5327120-5FCB-494C-B710-17F6478186F6}" destId="{B2F3E0C2-9EF3-440C-89B2-E71F197D00B9}" srcOrd="5" destOrd="0" presId="urn:microsoft.com/office/officeart/2005/8/layout/hChevron3"/>
    <dgm:cxn modelId="{51A3266E-6045-4763-8D10-80DA16E78D0C}" type="presParOf" srcId="{E5327120-5FCB-494C-B710-17F6478186F6}" destId="{C34A3567-6F38-47F1-B4BA-D30DE96FD800}" srcOrd="6" destOrd="0" presId="urn:microsoft.com/office/officeart/2005/8/layout/hChevron3"/>
    <dgm:cxn modelId="{05DBA151-B2BA-4156-9364-99773EAE8B31}" type="presParOf" srcId="{E5327120-5FCB-494C-B710-17F6478186F6}" destId="{3F561F50-FE83-4978-9ABF-10312867C96E}" srcOrd="7" destOrd="0" presId="urn:microsoft.com/office/officeart/2005/8/layout/hChevron3"/>
    <dgm:cxn modelId="{7DBCE308-7303-4B0D-B348-8E7F24B095BD}" type="presParOf" srcId="{E5327120-5FCB-494C-B710-17F6478186F6}" destId="{F8D083DC-77A9-4338-9834-F15CC4C3D37F}"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875F5D-0273-4E5B-AEAF-9166654873DC}" type="doc">
      <dgm:prSet loTypeId="urn:microsoft.com/office/officeart/2005/8/layout/hChevron3" loCatId="process" qsTypeId="urn:microsoft.com/office/officeart/2005/8/quickstyle/simple1" qsCatId="simple" csTypeId="urn:microsoft.com/office/officeart/2005/8/colors/accent0_2" csCatId="mainScheme" phldr="1"/>
      <dgm:spPr/>
    </dgm:pt>
    <dgm:pt modelId="{3C05CBCE-8379-46E3-B32F-ABCFD36221F1}">
      <dgm:prSet phldrT="[Text]"/>
      <dgm:spPr/>
      <dgm:t>
        <a:bodyPr/>
        <a:lstStyle/>
        <a:p>
          <a:r>
            <a:rPr lang="de-DE" dirty="0"/>
            <a:t>CAD in </a:t>
          </a:r>
          <a:r>
            <a:rPr lang="de-DE" dirty="0" err="1"/>
            <a:t>Solidworks</a:t>
          </a:r>
          <a:r>
            <a:rPr lang="de-DE" dirty="0"/>
            <a:t> oder Creo </a:t>
          </a:r>
          <a:r>
            <a:rPr lang="de-DE" dirty="0" err="1"/>
            <a:t>zeichen</a:t>
          </a:r>
          <a:endParaRPr lang="de-DE" dirty="0"/>
        </a:p>
      </dgm:t>
    </dgm:pt>
    <dgm:pt modelId="{F5D429AF-2820-45C8-87EC-8D14A7DD57EA}" type="parTrans" cxnId="{EAF5FB22-15CD-4ACF-8F8D-0DC26F396F77}">
      <dgm:prSet/>
      <dgm:spPr/>
      <dgm:t>
        <a:bodyPr/>
        <a:lstStyle/>
        <a:p>
          <a:endParaRPr lang="de-DE"/>
        </a:p>
      </dgm:t>
    </dgm:pt>
    <dgm:pt modelId="{402F1749-D62C-4E74-A89A-ED9D326222F6}" type="sibTrans" cxnId="{EAF5FB22-15CD-4ACF-8F8D-0DC26F396F77}">
      <dgm:prSet/>
      <dgm:spPr/>
      <dgm:t>
        <a:bodyPr/>
        <a:lstStyle/>
        <a:p>
          <a:endParaRPr lang="de-DE"/>
        </a:p>
      </dgm:t>
    </dgm:pt>
    <dgm:pt modelId="{9D2746EE-8D0E-4CCC-9CC1-C52E5D27EDB7}">
      <dgm:prSet phldrT="[Text]"/>
      <dgm:spPr>
        <a:solidFill>
          <a:srgbClr val="024C84"/>
        </a:solidFill>
      </dgm:spPr>
      <dgm:t>
        <a:bodyPr/>
        <a:lstStyle/>
        <a:p>
          <a:r>
            <a:rPr lang="de-DE" dirty="0">
              <a:solidFill>
                <a:schemeClr val="bg1"/>
              </a:solidFill>
            </a:rPr>
            <a:t>System als .</a:t>
          </a:r>
          <a:r>
            <a:rPr lang="de-DE" dirty="0" err="1">
              <a:solidFill>
                <a:schemeClr val="bg1"/>
              </a:solidFill>
            </a:rPr>
            <a:t>xml</a:t>
          </a:r>
          <a:r>
            <a:rPr lang="de-DE" dirty="0">
              <a:solidFill>
                <a:schemeClr val="bg1"/>
              </a:solidFill>
            </a:rPr>
            <a:t>-Datei exportieren</a:t>
          </a:r>
        </a:p>
      </dgm:t>
    </dgm:pt>
    <dgm:pt modelId="{28EBA246-8BD1-41DE-B6C9-D203AE2F4584}" type="parTrans" cxnId="{3478840B-267B-483D-8A6B-A0B80B5E1BC6}">
      <dgm:prSet/>
      <dgm:spPr/>
      <dgm:t>
        <a:bodyPr/>
        <a:lstStyle/>
        <a:p>
          <a:endParaRPr lang="de-DE"/>
        </a:p>
      </dgm:t>
    </dgm:pt>
    <dgm:pt modelId="{2B9C03F2-641E-4AB3-9A35-3FC63BDFF685}" type="sibTrans" cxnId="{3478840B-267B-483D-8A6B-A0B80B5E1BC6}">
      <dgm:prSet/>
      <dgm:spPr/>
      <dgm:t>
        <a:bodyPr/>
        <a:lstStyle/>
        <a:p>
          <a:endParaRPr lang="de-DE"/>
        </a:p>
      </dgm:t>
    </dgm:pt>
    <dgm:pt modelId="{3759280C-63CD-4663-9D8C-BB0E5B73493F}">
      <dgm:prSet phldrT="[Text]"/>
      <dgm:spPr/>
      <dgm:t>
        <a:bodyPr/>
        <a:lstStyle/>
        <a:p>
          <a:r>
            <a:rPr lang="de-DE" dirty="0"/>
            <a:t>.</a:t>
          </a:r>
          <a:r>
            <a:rPr lang="de-DE" dirty="0" err="1"/>
            <a:t>xml</a:t>
          </a:r>
          <a:r>
            <a:rPr lang="de-DE" dirty="0"/>
            <a:t>-Datei in MATLAB importieren</a:t>
          </a:r>
        </a:p>
      </dgm:t>
    </dgm:pt>
    <dgm:pt modelId="{2740C8E1-5F6C-4BDD-B66B-FE43B9BBCC57}" type="parTrans" cxnId="{3165E2E5-AD81-4AEB-8233-F55B92DC7077}">
      <dgm:prSet/>
      <dgm:spPr/>
      <dgm:t>
        <a:bodyPr/>
        <a:lstStyle/>
        <a:p>
          <a:endParaRPr lang="de-DE"/>
        </a:p>
      </dgm:t>
    </dgm:pt>
    <dgm:pt modelId="{67C5059E-10ED-47C6-B283-D7378624350C}" type="sibTrans" cxnId="{3165E2E5-AD81-4AEB-8233-F55B92DC7077}">
      <dgm:prSet/>
      <dgm:spPr/>
      <dgm:t>
        <a:bodyPr/>
        <a:lstStyle/>
        <a:p>
          <a:endParaRPr lang="de-DE"/>
        </a:p>
      </dgm:t>
    </dgm:pt>
    <dgm:pt modelId="{CED990F3-0E25-4DC9-A210-8FF9956A5753}">
      <dgm:prSet phldrT="[Text]"/>
      <dgm:spPr/>
      <dgm:t>
        <a:bodyPr/>
        <a:lstStyle/>
        <a:p>
          <a:r>
            <a:rPr lang="de-DE" dirty="0"/>
            <a:t>Modell in </a:t>
          </a:r>
          <a:r>
            <a:rPr lang="de-DE" dirty="0" err="1"/>
            <a:t>Simscape</a:t>
          </a:r>
          <a:r>
            <a:rPr lang="de-DE" dirty="0"/>
            <a:t> wird automatisch erstellt </a:t>
          </a:r>
        </a:p>
      </dgm:t>
    </dgm:pt>
    <dgm:pt modelId="{3D24E130-78D0-4EF6-AD73-933318CD4B6D}" type="parTrans" cxnId="{6EFC0C4F-E6B0-4141-B297-8C338DA43A26}">
      <dgm:prSet/>
      <dgm:spPr/>
      <dgm:t>
        <a:bodyPr/>
        <a:lstStyle/>
        <a:p>
          <a:endParaRPr lang="de-DE"/>
        </a:p>
      </dgm:t>
    </dgm:pt>
    <dgm:pt modelId="{CDDBA437-B886-4B28-8972-C569F05A225A}" type="sibTrans" cxnId="{6EFC0C4F-E6B0-4141-B297-8C338DA43A26}">
      <dgm:prSet/>
      <dgm:spPr/>
      <dgm:t>
        <a:bodyPr/>
        <a:lstStyle/>
        <a:p>
          <a:endParaRPr lang="de-DE"/>
        </a:p>
      </dgm:t>
    </dgm:pt>
    <dgm:pt modelId="{039FE51F-E42F-4E29-84B3-2E238F0B892F}">
      <dgm:prSet phldrT="[Text]"/>
      <dgm:spPr/>
      <dgm:t>
        <a:bodyPr/>
        <a:lstStyle/>
        <a:p>
          <a:r>
            <a:rPr lang="de-DE" dirty="0"/>
            <a:t>Nach den Anpassungen ist das Robotermodell bereit für die Verwendung in MATLAB/Simulink</a:t>
          </a:r>
        </a:p>
      </dgm:t>
    </dgm:pt>
    <dgm:pt modelId="{22B47D0F-8471-46C5-B752-11794DD0EAA2}" type="parTrans" cxnId="{F1079324-A4F1-4B68-B15E-4497173CE06A}">
      <dgm:prSet/>
      <dgm:spPr/>
      <dgm:t>
        <a:bodyPr/>
        <a:lstStyle/>
        <a:p>
          <a:endParaRPr lang="de-DE"/>
        </a:p>
      </dgm:t>
    </dgm:pt>
    <dgm:pt modelId="{CEF8B3D4-5816-4BDD-A885-E07BEE978762}" type="sibTrans" cxnId="{F1079324-A4F1-4B68-B15E-4497173CE06A}">
      <dgm:prSet/>
      <dgm:spPr/>
      <dgm:t>
        <a:bodyPr/>
        <a:lstStyle/>
        <a:p>
          <a:endParaRPr lang="de-DE"/>
        </a:p>
      </dgm:t>
    </dgm:pt>
    <dgm:pt modelId="{E5327120-5FCB-494C-B710-17F6478186F6}" type="pres">
      <dgm:prSet presAssocID="{DE875F5D-0273-4E5B-AEAF-9166654873DC}" presName="Name0" presStyleCnt="0">
        <dgm:presLayoutVars>
          <dgm:dir/>
          <dgm:resizeHandles val="exact"/>
        </dgm:presLayoutVars>
      </dgm:prSet>
      <dgm:spPr/>
    </dgm:pt>
    <dgm:pt modelId="{47B93D0B-F3B0-42BD-86E6-D688FEACFD22}" type="pres">
      <dgm:prSet presAssocID="{3C05CBCE-8379-46E3-B32F-ABCFD36221F1}" presName="parTxOnly" presStyleLbl="node1" presStyleIdx="0" presStyleCnt="5">
        <dgm:presLayoutVars>
          <dgm:bulletEnabled val="1"/>
        </dgm:presLayoutVars>
      </dgm:prSet>
      <dgm:spPr/>
    </dgm:pt>
    <dgm:pt modelId="{21EEE8FA-BFE6-4148-ADD1-CC32DD242C21}" type="pres">
      <dgm:prSet presAssocID="{402F1749-D62C-4E74-A89A-ED9D326222F6}" presName="parSpace" presStyleCnt="0"/>
      <dgm:spPr/>
    </dgm:pt>
    <dgm:pt modelId="{FF982CD3-7DE6-49D7-83FB-4E552B780C3A}" type="pres">
      <dgm:prSet presAssocID="{9D2746EE-8D0E-4CCC-9CC1-C52E5D27EDB7}" presName="parTxOnly" presStyleLbl="node1" presStyleIdx="1" presStyleCnt="5">
        <dgm:presLayoutVars>
          <dgm:bulletEnabled val="1"/>
        </dgm:presLayoutVars>
      </dgm:prSet>
      <dgm:spPr/>
    </dgm:pt>
    <dgm:pt modelId="{E60995D6-9BAF-4E39-995F-D71FAF5612E1}" type="pres">
      <dgm:prSet presAssocID="{2B9C03F2-641E-4AB3-9A35-3FC63BDFF685}" presName="parSpace" presStyleCnt="0"/>
      <dgm:spPr/>
    </dgm:pt>
    <dgm:pt modelId="{5B4ED4A3-A0AA-4472-BC94-25385BDFE4C6}" type="pres">
      <dgm:prSet presAssocID="{3759280C-63CD-4663-9D8C-BB0E5B73493F}" presName="parTxOnly" presStyleLbl="node1" presStyleIdx="2" presStyleCnt="5">
        <dgm:presLayoutVars>
          <dgm:bulletEnabled val="1"/>
        </dgm:presLayoutVars>
      </dgm:prSet>
      <dgm:spPr/>
    </dgm:pt>
    <dgm:pt modelId="{B2F3E0C2-9EF3-440C-89B2-E71F197D00B9}" type="pres">
      <dgm:prSet presAssocID="{67C5059E-10ED-47C6-B283-D7378624350C}" presName="parSpace" presStyleCnt="0"/>
      <dgm:spPr/>
    </dgm:pt>
    <dgm:pt modelId="{C34A3567-6F38-47F1-B4BA-D30DE96FD800}" type="pres">
      <dgm:prSet presAssocID="{CED990F3-0E25-4DC9-A210-8FF9956A5753}" presName="parTxOnly" presStyleLbl="node1" presStyleIdx="3" presStyleCnt="5" custLinFactNeighborX="-4580" custLinFactNeighborY="719">
        <dgm:presLayoutVars>
          <dgm:bulletEnabled val="1"/>
        </dgm:presLayoutVars>
      </dgm:prSet>
      <dgm:spPr/>
    </dgm:pt>
    <dgm:pt modelId="{3F561F50-FE83-4978-9ABF-10312867C96E}" type="pres">
      <dgm:prSet presAssocID="{CDDBA437-B886-4B28-8972-C569F05A225A}" presName="parSpace" presStyleCnt="0"/>
      <dgm:spPr/>
    </dgm:pt>
    <dgm:pt modelId="{F8D083DC-77A9-4338-9834-F15CC4C3D37F}" type="pres">
      <dgm:prSet presAssocID="{039FE51F-E42F-4E29-84B3-2E238F0B892F}" presName="parTxOnly" presStyleLbl="node1" presStyleIdx="4" presStyleCnt="5" custLinFactNeighborX="1385" custLinFactNeighborY="0">
        <dgm:presLayoutVars>
          <dgm:bulletEnabled val="1"/>
        </dgm:presLayoutVars>
      </dgm:prSet>
      <dgm:spPr/>
    </dgm:pt>
  </dgm:ptLst>
  <dgm:cxnLst>
    <dgm:cxn modelId="{F98A2409-AAB9-4CEE-8C42-68274728564F}" type="presOf" srcId="{9D2746EE-8D0E-4CCC-9CC1-C52E5D27EDB7}" destId="{FF982CD3-7DE6-49D7-83FB-4E552B780C3A}" srcOrd="0" destOrd="0" presId="urn:microsoft.com/office/officeart/2005/8/layout/hChevron3"/>
    <dgm:cxn modelId="{3478840B-267B-483D-8A6B-A0B80B5E1BC6}" srcId="{DE875F5D-0273-4E5B-AEAF-9166654873DC}" destId="{9D2746EE-8D0E-4CCC-9CC1-C52E5D27EDB7}" srcOrd="1" destOrd="0" parTransId="{28EBA246-8BD1-41DE-B6C9-D203AE2F4584}" sibTransId="{2B9C03F2-641E-4AB3-9A35-3FC63BDFF685}"/>
    <dgm:cxn modelId="{40A72D1B-6BE7-427B-9A9D-5A2C62FB5F98}" type="presOf" srcId="{CED990F3-0E25-4DC9-A210-8FF9956A5753}" destId="{C34A3567-6F38-47F1-B4BA-D30DE96FD800}" srcOrd="0" destOrd="0" presId="urn:microsoft.com/office/officeart/2005/8/layout/hChevron3"/>
    <dgm:cxn modelId="{EAF5FB22-15CD-4ACF-8F8D-0DC26F396F77}" srcId="{DE875F5D-0273-4E5B-AEAF-9166654873DC}" destId="{3C05CBCE-8379-46E3-B32F-ABCFD36221F1}" srcOrd="0" destOrd="0" parTransId="{F5D429AF-2820-45C8-87EC-8D14A7DD57EA}" sibTransId="{402F1749-D62C-4E74-A89A-ED9D326222F6}"/>
    <dgm:cxn modelId="{F1079324-A4F1-4B68-B15E-4497173CE06A}" srcId="{DE875F5D-0273-4E5B-AEAF-9166654873DC}" destId="{039FE51F-E42F-4E29-84B3-2E238F0B892F}" srcOrd="4" destOrd="0" parTransId="{22B47D0F-8471-46C5-B752-11794DD0EAA2}" sibTransId="{CEF8B3D4-5816-4BDD-A885-E07BEE978762}"/>
    <dgm:cxn modelId="{5BD3773F-653F-4B36-850D-8E8C34BF97A4}" type="presOf" srcId="{039FE51F-E42F-4E29-84B3-2E238F0B892F}" destId="{F8D083DC-77A9-4338-9834-F15CC4C3D37F}" srcOrd="0" destOrd="0" presId="urn:microsoft.com/office/officeart/2005/8/layout/hChevron3"/>
    <dgm:cxn modelId="{1B0DD26C-E7C0-46AC-9B83-35C6AC76531D}" type="presOf" srcId="{3759280C-63CD-4663-9D8C-BB0E5B73493F}" destId="{5B4ED4A3-A0AA-4472-BC94-25385BDFE4C6}" srcOrd="0" destOrd="0" presId="urn:microsoft.com/office/officeart/2005/8/layout/hChevron3"/>
    <dgm:cxn modelId="{6EFC0C4F-E6B0-4141-B297-8C338DA43A26}" srcId="{DE875F5D-0273-4E5B-AEAF-9166654873DC}" destId="{CED990F3-0E25-4DC9-A210-8FF9956A5753}" srcOrd="3" destOrd="0" parTransId="{3D24E130-78D0-4EF6-AD73-933318CD4B6D}" sibTransId="{CDDBA437-B886-4B28-8972-C569F05A225A}"/>
    <dgm:cxn modelId="{1BE33D58-BF4F-4713-86DF-53DC4712BA98}" type="presOf" srcId="{3C05CBCE-8379-46E3-B32F-ABCFD36221F1}" destId="{47B93D0B-F3B0-42BD-86E6-D688FEACFD22}" srcOrd="0" destOrd="0" presId="urn:microsoft.com/office/officeart/2005/8/layout/hChevron3"/>
    <dgm:cxn modelId="{A245558F-5482-4B90-A929-9A2DE8F47861}" type="presOf" srcId="{DE875F5D-0273-4E5B-AEAF-9166654873DC}" destId="{E5327120-5FCB-494C-B710-17F6478186F6}" srcOrd="0" destOrd="0" presId="urn:microsoft.com/office/officeart/2005/8/layout/hChevron3"/>
    <dgm:cxn modelId="{3165E2E5-AD81-4AEB-8233-F55B92DC7077}" srcId="{DE875F5D-0273-4E5B-AEAF-9166654873DC}" destId="{3759280C-63CD-4663-9D8C-BB0E5B73493F}" srcOrd="2" destOrd="0" parTransId="{2740C8E1-5F6C-4BDD-B66B-FE43B9BBCC57}" sibTransId="{67C5059E-10ED-47C6-B283-D7378624350C}"/>
    <dgm:cxn modelId="{A1EC07CF-F68C-4817-955E-7FD053CEDD63}" type="presParOf" srcId="{E5327120-5FCB-494C-B710-17F6478186F6}" destId="{47B93D0B-F3B0-42BD-86E6-D688FEACFD22}" srcOrd="0" destOrd="0" presId="urn:microsoft.com/office/officeart/2005/8/layout/hChevron3"/>
    <dgm:cxn modelId="{B0A87C11-C9C6-4146-9B09-574E0283FBC6}" type="presParOf" srcId="{E5327120-5FCB-494C-B710-17F6478186F6}" destId="{21EEE8FA-BFE6-4148-ADD1-CC32DD242C21}" srcOrd="1" destOrd="0" presId="urn:microsoft.com/office/officeart/2005/8/layout/hChevron3"/>
    <dgm:cxn modelId="{A7794209-6794-47FA-B087-7077E41D2A66}" type="presParOf" srcId="{E5327120-5FCB-494C-B710-17F6478186F6}" destId="{FF982CD3-7DE6-49D7-83FB-4E552B780C3A}" srcOrd="2" destOrd="0" presId="urn:microsoft.com/office/officeart/2005/8/layout/hChevron3"/>
    <dgm:cxn modelId="{14929614-6E83-4920-A44D-EFCC9CDA96E3}" type="presParOf" srcId="{E5327120-5FCB-494C-B710-17F6478186F6}" destId="{E60995D6-9BAF-4E39-995F-D71FAF5612E1}" srcOrd="3" destOrd="0" presId="urn:microsoft.com/office/officeart/2005/8/layout/hChevron3"/>
    <dgm:cxn modelId="{72F8D2B9-35CB-4050-A9A1-C13AEDFC73FA}" type="presParOf" srcId="{E5327120-5FCB-494C-B710-17F6478186F6}" destId="{5B4ED4A3-A0AA-4472-BC94-25385BDFE4C6}" srcOrd="4" destOrd="0" presId="urn:microsoft.com/office/officeart/2005/8/layout/hChevron3"/>
    <dgm:cxn modelId="{07B759FA-A6D8-4CD3-8DFB-B17B279DA144}" type="presParOf" srcId="{E5327120-5FCB-494C-B710-17F6478186F6}" destId="{B2F3E0C2-9EF3-440C-89B2-E71F197D00B9}" srcOrd="5" destOrd="0" presId="urn:microsoft.com/office/officeart/2005/8/layout/hChevron3"/>
    <dgm:cxn modelId="{51A3266E-6045-4763-8D10-80DA16E78D0C}" type="presParOf" srcId="{E5327120-5FCB-494C-B710-17F6478186F6}" destId="{C34A3567-6F38-47F1-B4BA-D30DE96FD800}" srcOrd="6" destOrd="0" presId="urn:microsoft.com/office/officeart/2005/8/layout/hChevron3"/>
    <dgm:cxn modelId="{05DBA151-B2BA-4156-9364-99773EAE8B31}" type="presParOf" srcId="{E5327120-5FCB-494C-B710-17F6478186F6}" destId="{3F561F50-FE83-4978-9ABF-10312867C96E}" srcOrd="7" destOrd="0" presId="urn:microsoft.com/office/officeart/2005/8/layout/hChevron3"/>
    <dgm:cxn modelId="{7DBCE308-7303-4B0D-B348-8E7F24B095BD}" type="presParOf" srcId="{E5327120-5FCB-494C-B710-17F6478186F6}" destId="{F8D083DC-77A9-4338-9834-F15CC4C3D37F}"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875F5D-0273-4E5B-AEAF-9166654873DC}" type="doc">
      <dgm:prSet loTypeId="urn:microsoft.com/office/officeart/2005/8/layout/hChevron3" loCatId="process" qsTypeId="urn:microsoft.com/office/officeart/2005/8/quickstyle/simple1" qsCatId="simple" csTypeId="urn:microsoft.com/office/officeart/2005/8/colors/accent0_2" csCatId="mainScheme" phldr="1"/>
      <dgm:spPr/>
    </dgm:pt>
    <dgm:pt modelId="{3C05CBCE-8379-46E3-B32F-ABCFD36221F1}">
      <dgm:prSet phldrT="[Text]"/>
      <dgm:spPr/>
      <dgm:t>
        <a:bodyPr/>
        <a:lstStyle/>
        <a:p>
          <a:r>
            <a:rPr lang="de-DE" dirty="0"/>
            <a:t>CAD in </a:t>
          </a:r>
          <a:r>
            <a:rPr lang="de-DE" dirty="0" err="1"/>
            <a:t>Solidworks</a:t>
          </a:r>
          <a:r>
            <a:rPr lang="de-DE" dirty="0"/>
            <a:t> oder Creo </a:t>
          </a:r>
          <a:r>
            <a:rPr lang="de-DE" dirty="0" err="1"/>
            <a:t>zeichen</a:t>
          </a:r>
          <a:endParaRPr lang="de-DE" dirty="0"/>
        </a:p>
      </dgm:t>
    </dgm:pt>
    <dgm:pt modelId="{F5D429AF-2820-45C8-87EC-8D14A7DD57EA}" type="parTrans" cxnId="{EAF5FB22-15CD-4ACF-8F8D-0DC26F396F77}">
      <dgm:prSet/>
      <dgm:spPr/>
      <dgm:t>
        <a:bodyPr/>
        <a:lstStyle/>
        <a:p>
          <a:endParaRPr lang="de-DE"/>
        </a:p>
      </dgm:t>
    </dgm:pt>
    <dgm:pt modelId="{402F1749-D62C-4E74-A89A-ED9D326222F6}" type="sibTrans" cxnId="{EAF5FB22-15CD-4ACF-8F8D-0DC26F396F77}">
      <dgm:prSet/>
      <dgm:spPr/>
      <dgm:t>
        <a:bodyPr/>
        <a:lstStyle/>
        <a:p>
          <a:endParaRPr lang="de-DE"/>
        </a:p>
      </dgm:t>
    </dgm:pt>
    <dgm:pt modelId="{9D2746EE-8D0E-4CCC-9CC1-C52E5D27EDB7}">
      <dgm:prSet phldrT="[Text]"/>
      <dgm:spPr/>
      <dgm:t>
        <a:bodyPr/>
        <a:lstStyle/>
        <a:p>
          <a:r>
            <a:rPr lang="de-DE" dirty="0"/>
            <a:t>System als .</a:t>
          </a:r>
          <a:r>
            <a:rPr lang="de-DE" dirty="0" err="1"/>
            <a:t>xml</a:t>
          </a:r>
          <a:r>
            <a:rPr lang="de-DE" dirty="0"/>
            <a:t>-Datei exportieren</a:t>
          </a:r>
        </a:p>
      </dgm:t>
    </dgm:pt>
    <dgm:pt modelId="{28EBA246-8BD1-41DE-B6C9-D203AE2F4584}" type="parTrans" cxnId="{3478840B-267B-483D-8A6B-A0B80B5E1BC6}">
      <dgm:prSet/>
      <dgm:spPr/>
      <dgm:t>
        <a:bodyPr/>
        <a:lstStyle/>
        <a:p>
          <a:endParaRPr lang="de-DE"/>
        </a:p>
      </dgm:t>
    </dgm:pt>
    <dgm:pt modelId="{2B9C03F2-641E-4AB3-9A35-3FC63BDFF685}" type="sibTrans" cxnId="{3478840B-267B-483D-8A6B-A0B80B5E1BC6}">
      <dgm:prSet/>
      <dgm:spPr/>
      <dgm:t>
        <a:bodyPr/>
        <a:lstStyle/>
        <a:p>
          <a:endParaRPr lang="de-DE"/>
        </a:p>
      </dgm:t>
    </dgm:pt>
    <dgm:pt modelId="{3759280C-63CD-4663-9D8C-BB0E5B73493F}">
      <dgm:prSet phldrT="[Text]"/>
      <dgm:spPr>
        <a:solidFill>
          <a:srgbClr val="024C84"/>
        </a:solidFill>
      </dgm:spPr>
      <dgm:t>
        <a:bodyPr/>
        <a:lstStyle/>
        <a:p>
          <a:r>
            <a:rPr lang="de-DE" dirty="0">
              <a:solidFill>
                <a:schemeClr val="bg1"/>
              </a:solidFill>
            </a:rPr>
            <a:t>.</a:t>
          </a:r>
          <a:r>
            <a:rPr lang="de-DE" dirty="0" err="1">
              <a:solidFill>
                <a:schemeClr val="bg1"/>
              </a:solidFill>
            </a:rPr>
            <a:t>xml</a:t>
          </a:r>
          <a:r>
            <a:rPr lang="de-DE" dirty="0">
              <a:solidFill>
                <a:schemeClr val="bg1"/>
              </a:solidFill>
            </a:rPr>
            <a:t>-Datei in MATLAB importieren</a:t>
          </a:r>
        </a:p>
      </dgm:t>
    </dgm:pt>
    <dgm:pt modelId="{2740C8E1-5F6C-4BDD-B66B-FE43B9BBCC57}" type="parTrans" cxnId="{3165E2E5-AD81-4AEB-8233-F55B92DC7077}">
      <dgm:prSet/>
      <dgm:spPr/>
      <dgm:t>
        <a:bodyPr/>
        <a:lstStyle/>
        <a:p>
          <a:endParaRPr lang="de-DE"/>
        </a:p>
      </dgm:t>
    </dgm:pt>
    <dgm:pt modelId="{67C5059E-10ED-47C6-B283-D7378624350C}" type="sibTrans" cxnId="{3165E2E5-AD81-4AEB-8233-F55B92DC7077}">
      <dgm:prSet/>
      <dgm:spPr/>
      <dgm:t>
        <a:bodyPr/>
        <a:lstStyle/>
        <a:p>
          <a:endParaRPr lang="de-DE"/>
        </a:p>
      </dgm:t>
    </dgm:pt>
    <dgm:pt modelId="{CED990F3-0E25-4DC9-A210-8FF9956A5753}">
      <dgm:prSet phldrT="[Text]"/>
      <dgm:spPr/>
      <dgm:t>
        <a:bodyPr/>
        <a:lstStyle/>
        <a:p>
          <a:r>
            <a:rPr lang="de-DE" dirty="0"/>
            <a:t>Modell in </a:t>
          </a:r>
          <a:r>
            <a:rPr lang="de-DE" dirty="0" err="1"/>
            <a:t>Simscape</a:t>
          </a:r>
          <a:r>
            <a:rPr lang="de-DE" dirty="0"/>
            <a:t> wird automatisch erstellt </a:t>
          </a:r>
        </a:p>
      </dgm:t>
    </dgm:pt>
    <dgm:pt modelId="{3D24E130-78D0-4EF6-AD73-933318CD4B6D}" type="parTrans" cxnId="{6EFC0C4F-E6B0-4141-B297-8C338DA43A26}">
      <dgm:prSet/>
      <dgm:spPr/>
      <dgm:t>
        <a:bodyPr/>
        <a:lstStyle/>
        <a:p>
          <a:endParaRPr lang="de-DE"/>
        </a:p>
      </dgm:t>
    </dgm:pt>
    <dgm:pt modelId="{CDDBA437-B886-4B28-8972-C569F05A225A}" type="sibTrans" cxnId="{6EFC0C4F-E6B0-4141-B297-8C338DA43A26}">
      <dgm:prSet/>
      <dgm:spPr/>
      <dgm:t>
        <a:bodyPr/>
        <a:lstStyle/>
        <a:p>
          <a:endParaRPr lang="de-DE"/>
        </a:p>
      </dgm:t>
    </dgm:pt>
    <dgm:pt modelId="{039FE51F-E42F-4E29-84B3-2E238F0B892F}">
      <dgm:prSet phldrT="[Text]"/>
      <dgm:spPr/>
      <dgm:t>
        <a:bodyPr/>
        <a:lstStyle/>
        <a:p>
          <a:r>
            <a:rPr lang="de-DE" dirty="0"/>
            <a:t>Nach den Anpassungen ist das Robotermodell bereit für die Verwendung in MATLAB/Simulink</a:t>
          </a:r>
        </a:p>
      </dgm:t>
    </dgm:pt>
    <dgm:pt modelId="{22B47D0F-8471-46C5-B752-11794DD0EAA2}" type="parTrans" cxnId="{F1079324-A4F1-4B68-B15E-4497173CE06A}">
      <dgm:prSet/>
      <dgm:spPr/>
      <dgm:t>
        <a:bodyPr/>
        <a:lstStyle/>
        <a:p>
          <a:endParaRPr lang="de-DE"/>
        </a:p>
      </dgm:t>
    </dgm:pt>
    <dgm:pt modelId="{CEF8B3D4-5816-4BDD-A885-E07BEE978762}" type="sibTrans" cxnId="{F1079324-A4F1-4B68-B15E-4497173CE06A}">
      <dgm:prSet/>
      <dgm:spPr/>
      <dgm:t>
        <a:bodyPr/>
        <a:lstStyle/>
        <a:p>
          <a:endParaRPr lang="de-DE"/>
        </a:p>
      </dgm:t>
    </dgm:pt>
    <dgm:pt modelId="{E5327120-5FCB-494C-B710-17F6478186F6}" type="pres">
      <dgm:prSet presAssocID="{DE875F5D-0273-4E5B-AEAF-9166654873DC}" presName="Name0" presStyleCnt="0">
        <dgm:presLayoutVars>
          <dgm:dir/>
          <dgm:resizeHandles val="exact"/>
        </dgm:presLayoutVars>
      </dgm:prSet>
      <dgm:spPr/>
    </dgm:pt>
    <dgm:pt modelId="{47B93D0B-F3B0-42BD-86E6-D688FEACFD22}" type="pres">
      <dgm:prSet presAssocID="{3C05CBCE-8379-46E3-B32F-ABCFD36221F1}" presName="parTxOnly" presStyleLbl="node1" presStyleIdx="0" presStyleCnt="5">
        <dgm:presLayoutVars>
          <dgm:bulletEnabled val="1"/>
        </dgm:presLayoutVars>
      </dgm:prSet>
      <dgm:spPr/>
    </dgm:pt>
    <dgm:pt modelId="{21EEE8FA-BFE6-4148-ADD1-CC32DD242C21}" type="pres">
      <dgm:prSet presAssocID="{402F1749-D62C-4E74-A89A-ED9D326222F6}" presName="parSpace" presStyleCnt="0"/>
      <dgm:spPr/>
    </dgm:pt>
    <dgm:pt modelId="{FF982CD3-7DE6-49D7-83FB-4E552B780C3A}" type="pres">
      <dgm:prSet presAssocID="{9D2746EE-8D0E-4CCC-9CC1-C52E5D27EDB7}" presName="parTxOnly" presStyleLbl="node1" presStyleIdx="1" presStyleCnt="5">
        <dgm:presLayoutVars>
          <dgm:bulletEnabled val="1"/>
        </dgm:presLayoutVars>
      </dgm:prSet>
      <dgm:spPr/>
    </dgm:pt>
    <dgm:pt modelId="{E60995D6-9BAF-4E39-995F-D71FAF5612E1}" type="pres">
      <dgm:prSet presAssocID="{2B9C03F2-641E-4AB3-9A35-3FC63BDFF685}" presName="parSpace" presStyleCnt="0"/>
      <dgm:spPr/>
    </dgm:pt>
    <dgm:pt modelId="{5B4ED4A3-A0AA-4472-BC94-25385BDFE4C6}" type="pres">
      <dgm:prSet presAssocID="{3759280C-63CD-4663-9D8C-BB0E5B73493F}" presName="parTxOnly" presStyleLbl="node1" presStyleIdx="2" presStyleCnt="5">
        <dgm:presLayoutVars>
          <dgm:bulletEnabled val="1"/>
        </dgm:presLayoutVars>
      </dgm:prSet>
      <dgm:spPr/>
    </dgm:pt>
    <dgm:pt modelId="{B2F3E0C2-9EF3-440C-89B2-E71F197D00B9}" type="pres">
      <dgm:prSet presAssocID="{67C5059E-10ED-47C6-B283-D7378624350C}" presName="parSpace" presStyleCnt="0"/>
      <dgm:spPr/>
    </dgm:pt>
    <dgm:pt modelId="{C34A3567-6F38-47F1-B4BA-D30DE96FD800}" type="pres">
      <dgm:prSet presAssocID="{CED990F3-0E25-4DC9-A210-8FF9956A5753}" presName="parTxOnly" presStyleLbl="node1" presStyleIdx="3" presStyleCnt="5">
        <dgm:presLayoutVars>
          <dgm:bulletEnabled val="1"/>
        </dgm:presLayoutVars>
      </dgm:prSet>
      <dgm:spPr/>
    </dgm:pt>
    <dgm:pt modelId="{3F561F50-FE83-4978-9ABF-10312867C96E}" type="pres">
      <dgm:prSet presAssocID="{CDDBA437-B886-4B28-8972-C569F05A225A}" presName="parSpace" presStyleCnt="0"/>
      <dgm:spPr/>
    </dgm:pt>
    <dgm:pt modelId="{F8D083DC-77A9-4338-9834-F15CC4C3D37F}" type="pres">
      <dgm:prSet presAssocID="{039FE51F-E42F-4E29-84B3-2E238F0B892F}" presName="parTxOnly" presStyleLbl="node1" presStyleIdx="4" presStyleCnt="5" custLinFactNeighborX="1385" custLinFactNeighborY="0">
        <dgm:presLayoutVars>
          <dgm:bulletEnabled val="1"/>
        </dgm:presLayoutVars>
      </dgm:prSet>
      <dgm:spPr/>
    </dgm:pt>
  </dgm:ptLst>
  <dgm:cxnLst>
    <dgm:cxn modelId="{F98A2409-AAB9-4CEE-8C42-68274728564F}" type="presOf" srcId="{9D2746EE-8D0E-4CCC-9CC1-C52E5D27EDB7}" destId="{FF982CD3-7DE6-49D7-83FB-4E552B780C3A}" srcOrd="0" destOrd="0" presId="urn:microsoft.com/office/officeart/2005/8/layout/hChevron3"/>
    <dgm:cxn modelId="{3478840B-267B-483D-8A6B-A0B80B5E1BC6}" srcId="{DE875F5D-0273-4E5B-AEAF-9166654873DC}" destId="{9D2746EE-8D0E-4CCC-9CC1-C52E5D27EDB7}" srcOrd="1" destOrd="0" parTransId="{28EBA246-8BD1-41DE-B6C9-D203AE2F4584}" sibTransId="{2B9C03F2-641E-4AB3-9A35-3FC63BDFF685}"/>
    <dgm:cxn modelId="{40A72D1B-6BE7-427B-9A9D-5A2C62FB5F98}" type="presOf" srcId="{CED990F3-0E25-4DC9-A210-8FF9956A5753}" destId="{C34A3567-6F38-47F1-B4BA-D30DE96FD800}" srcOrd="0" destOrd="0" presId="urn:microsoft.com/office/officeart/2005/8/layout/hChevron3"/>
    <dgm:cxn modelId="{EAF5FB22-15CD-4ACF-8F8D-0DC26F396F77}" srcId="{DE875F5D-0273-4E5B-AEAF-9166654873DC}" destId="{3C05CBCE-8379-46E3-B32F-ABCFD36221F1}" srcOrd="0" destOrd="0" parTransId="{F5D429AF-2820-45C8-87EC-8D14A7DD57EA}" sibTransId="{402F1749-D62C-4E74-A89A-ED9D326222F6}"/>
    <dgm:cxn modelId="{F1079324-A4F1-4B68-B15E-4497173CE06A}" srcId="{DE875F5D-0273-4E5B-AEAF-9166654873DC}" destId="{039FE51F-E42F-4E29-84B3-2E238F0B892F}" srcOrd="4" destOrd="0" parTransId="{22B47D0F-8471-46C5-B752-11794DD0EAA2}" sibTransId="{CEF8B3D4-5816-4BDD-A885-E07BEE978762}"/>
    <dgm:cxn modelId="{5BD3773F-653F-4B36-850D-8E8C34BF97A4}" type="presOf" srcId="{039FE51F-E42F-4E29-84B3-2E238F0B892F}" destId="{F8D083DC-77A9-4338-9834-F15CC4C3D37F}" srcOrd="0" destOrd="0" presId="urn:microsoft.com/office/officeart/2005/8/layout/hChevron3"/>
    <dgm:cxn modelId="{1B0DD26C-E7C0-46AC-9B83-35C6AC76531D}" type="presOf" srcId="{3759280C-63CD-4663-9D8C-BB0E5B73493F}" destId="{5B4ED4A3-A0AA-4472-BC94-25385BDFE4C6}" srcOrd="0" destOrd="0" presId="urn:microsoft.com/office/officeart/2005/8/layout/hChevron3"/>
    <dgm:cxn modelId="{6EFC0C4F-E6B0-4141-B297-8C338DA43A26}" srcId="{DE875F5D-0273-4E5B-AEAF-9166654873DC}" destId="{CED990F3-0E25-4DC9-A210-8FF9956A5753}" srcOrd="3" destOrd="0" parTransId="{3D24E130-78D0-4EF6-AD73-933318CD4B6D}" sibTransId="{CDDBA437-B886-4B28-8972-C569F05A225A}"/>
    <dgm:cxn modelId="{1BE33D58-BF4F-4713-86DF-53DC4712BA98}" type="presOf" srcId="{3C05CBCE-8379-46E3-B32F-ABCFD36221F1}" destId="{47B93D0B-F3B0-42BD-86E6-D688FEACFD22}" srcOrd="0" destOrd="0" presId="urn:microsoft.com/office/officeart/2005/8/layout/hChevron3"/>
    <dgm:cxn modelId="{A245558F-5482-4B90-A929-9A2DE8F47861}" type="presOf" srcId="{DE875F5D-0273-4E5B-AEAF-9166654873DC}" destId="{E5327120-5FCB-494C-B710-17F6478186F6}" srcOrd="0" destOrd="0" presId="urn:microsoft.com/office/officeart/2005/8/layout/hChevron3"/>
    <dgm:cxn modelId="{3165E2E5-AD81-4AEB-8233-F55B92DC7077}" srcId="{DE875F5D-0273-4E5B-AEAF-9166654873DC}" destId="{3759280C-63CD-4663-9D8C-BB0E5B73493F}" srcOrd="2" destOrd="0" parTransId="{2740C8E1-5F6C-4BDD-B66B-FE43B9BBCC57}" sibTransId="{67C5059E-10ED-47C6-B283-D7378624350C}"/>
    <dgm:cxn modelId="{A1EC07CF-F68C-4817-955E-7FD053CEDD63}" type="presParOf" srcId="{E5327120-5FCB-494C-B710-17F6478186F6}" destId="{47B93D0B-F3B0-42BD-86E6-D688FEACFD22}" srcOrd="0" destOrd="0" presId="urn:microsoft.com/office/officeart/2005/8/layout/hChevron3"/>
    <dgm:cxn modelId="{B0A87C11-C9C6-4146-9B09-574E0283FBC6}" type="presParOf" srcId="{E5327120-5FCB-494C-B710-17F6478186F6}" destId="{21EEE8FA-BFE6-4148-ADD1-CC32DD242C21}" srcOrd="1" destOrd="0" presId="urn:microsoft.com/office/officeart/2005/8/layout/hChevron3"/>
    <dgm:cxn modelId="{A7794209-6794-47FA-B087-7077E41D2A66}" type="presParOf" srcId="{E5327120-5FCB-494C-B710-17F6478186F6}" destId="{FF982CD3-7DE6-49D7-83FB-4E552B780C3A}" srcOrd="2" destOrd="0" presId="urn:microsoft.com/office/officeart/2005/8/layout/hChevron3"/>
    <dgm:cxn modelId="{14929614-6E83-4920-A44D-EFCC9CDA96E3}" type="presParOf" srcId="{E5327120-5FCB-494C-B710-17F6478186F6}" destId="{E60995D6-9BAF-4E39-995F-D71FAF5612E1}" srcOrd="3" destOrd="0" presId="urn:microsoft.com/office/officeart/2005/8/layout/hChevron3"/>
    <dgm:cxn modelId="{72F8D2B9-35CB-4050-A9A1-C13AEDFC73FA}" type="presParOf" srcId="{E5327120-5FCB-494C-B710-17F6478186F6}" destId="{5B4ED4A3-A0AA-4472-BC94-25385BDFE4C6}" srcOrd="4" destOrd="0" presId="urn:microsoft.com/office/officeart/2005/8/layout/hChevron3"/>
    <dgm:cxn modelId="{07B759FA-A6D8-4CD3-8DFB-B17B279DA144}" type="presParOf" srcId="{E5327120-5FCB-494C-B710-17F6478186F6}" destId="{B2F3E0C2-9EF3-440C-89B2-E71F197D00B9}" srcOrd="5" destOrd="0" presId="urn:microsoft.com/office/officeart/2005/8/layout/hChevron3"/>
    <dgm:cxn modelId="{51A3266E-6045-4763-8D10-80DA16E78D0C}" type="presParOf" srcId="{E5327120-5FCB-494C-B710-17F6478186F6}" destId="{C34A3567-6F38-47F1-B4BA-D30DE96FD800}" srcOrd="6" destOrd="0" presId="urn:microsoft.com/office/officeart/2005/8/layout/hChevron3"/>
    <dgm:cxn modelId="{05DBA151-B2BA-4156-9364-99773EAE8B31}" type="presParOf" srcId="{E5327120-5FCB-494C-B710-17F6478186F6}" destId="{3F561F50-FE83-4978-9ABF-10312867C96E}" srcOrd="7" destOrd="0" presId="urn:microsoft.com/office/officeart/2005/8/layout/hChevron3"/>
    <dgm:cxn modelId="{7DBCE308-7303-4B0D-B348-8E7F24B095BD}" type="presParOf" srcId="{E5327120-5FCB-494C-B710-17F6478186F6}" destId="{F8D083DC-77A9-4338-9834-F15CC4C3D37F}"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875F5D-0273-4E5B-AEAF-9166654873DC}" type="doc">
      <dgm:prSet loTypeId="urn:microsoft.com/office/officeart/2005/8/layout/hChevron3" loCatId="process" qsTypeId="urn:microsoft.com/office/officeart/2005/8/quickstyle/simple1" qsCatId="simple" csTypeId="urn:microsoft.com/office/officeart/2005/8/colors/accent0_2" csCatId="mainScheme" phldr="1"/>
      <dgm:spPr/>
    </dgm:pt>
    <dgm:pt modelId="{3C05CBCE-8379-46E3-B32F-ABCFD36221F1}">
      <dgm:prSet phldrT="[Text]"/>
      <dgm:spPr/>
      <dgm:t>
        <a:bodyPr/>
        <a:lstStyle/>
        <a:p>
          <a:r>
            <a:rPr lang="de-DE" dirty="0"/>
            <a:t>CAD in </a:t>
          </a:r>
          <a:r>
            <a:rPr lang="de-DE" dirty="0" err="1"/>
            <a:t>Solidworks</a:t>
          </a:r>
          <a:r>
            <a:rPr lang="de-DE" dirty="0"/>
            <a:t> oder Creo </a:t>
          </a:r>
          <a:r>
            <a:rPr lang="de-DE" dirty="0" err="1"/>
            <a:t>zeichen</a:t>
          </a:r>
          <a:endParaRPr lang="de-DE" dirty="0"/>
        </a:p>
      </dgm:t>
    </dgm:pt>
    <dgm:pt modelId="{F5D429AF-2820-45C8-87EC-8D14A7DD57EA}" type="parTrans" cxnId="{EAF5FB22-15CD-4ACF-8F8D-0DC26F396F77}">
      <dgm:prSet/>
      <dgm:spPr/>
      <dgm:t>
        <a:bodyPr/>
        <a:lstStyle/>
        <a:p>
          <a:endParaRPr lang="de-DE"/>
        </a:p>
      </dgm:t>
    </dgm:pt>
    <dgm:pt modelId="{402F1749-D62C-4E74-A89A-ED9D326222F6}" type="sibTrans" cxnId="{EAF5FB22-15CD-4ACF-8F8D-0DC26F396F77}">
      <dgm:prSet/>
      <dgm:spPr/>
      <dgm:t>
        <a:bodyPr/>
        <a:lstStyle/>
        <a:p>
          <a:endParaRPr lang="de-DE"/>
        </a:p>
      </dgm:t>
    </dgm:pt>
    <dgm:pt modelId="{9D2746EE-8D0E-4CCC-9CC1-C52E5D27EDB7}">
      <dgm:prSet phldrT="[Text]"/>
      <dgm:spPr/>
      <dgm:t>
        <a:bodyPr/>
        <a:lstStyle/>
        <a:p>
          <a:r>
            <a:rPr lang="de-DE" dirty="0"/>
            <a:t>System als .</a:t>
          </a:r>
          <a:r>
            <a:rPr lang="de-DE" dirty="0" err="1"/>
            <a:t>xml</a:t>
          </a:r>
          <a:r>
            <a:rPr lang="de-DE" dirty="0"/>
            <a:t>-Datei exportieren</a:t>
          </a:r>
        </a:p>
      </dgm:t>
    </dgm:pt>
    <dgm:pt modelId="{28EBA246-8BD1-41DE-B6C9-D203AE2F4584}" type="parTrans" cxnId="{3478840B-267B-483D-8A6B-A0B80B5E1BC6}">
      <dgm:prSet/>
      <dgm:spPr/>
      <dgm:t>
        <a:bodyPr/>
        <a:lstStyle/>
        <a:p>
          <a:endParaRPr lang="de-DE"/>
        </a:p>
      </dgm:t>
    </dgm:pt>
    <dgm:pt modelId="{2B9C03F2-641E-4AB3-9A35-3FC63BDFF685}" type="sibTrans" cxnId="{3478840B-267B-483D-8A6B-A0B80B5E1BC6}">
      <dgm:prSet/>
      <dgm:spPr/>
      <dgm:t>
        <a:bodyPr/>
        <a:lstStyle/>
        <a:p>
          <a:endParaRPr lang="de-DE"/>
        </a:p>
      </dgm:t>
    </dgm:pt>
    <dgm:pt modelId="{3759280C-63CD-4663-9D8C-BB0E5B73493F}">
      <dgm:prSet phldrT="[Text]"/>
      <dgm:spPr/>
      <dgm:t>
        <a:bodyPr/>
        <a:lstStyle/>
        <a:p>
          <a:r>
            <a:rPr lang="de-DE" dirty="0"/>
            <a:t>.</a:t>
          </a:r>
          <a:r>
            <a:rPr lang="de-DE" dirty="0" err="1"/>
            <a:t>xml</a:t>
          </a:r>
          <a:r>
            <a:rPr lang="de-DE" dirty="0"/>
            <a:t>-Datei in MATLAB importieren</a:t>
          </a:r>
        </a:p>
      </dgm:t>
    </dgm:pt>
    <dgm:pt modelId="{2740C8E1-5F6C-4BDD-B66B-FE43B9BBCC57}" type="parTrans" cxnId="{3165E2E5-AD81-4AEB-8233-F55B92DC7077}">
      <dgm:prSet/>
      <dgm:spPr/>
      <dgm:t>
        <a:bodyPr/>
        <a:lstStyle/>
        <a:p>
          <a:endParaRPr lang="de-DE"/>
        </a:p>
      </dgm:t>
    </dgm:pt>
    <dgm:pt modelId="{67C5059E-10ED-47C6-B283-D7378624350C}" type="sibTrans" cxnId="{3165E2E5-AD81-4AEB-8233-F55B92DC7077}">
      <dgm:prSet/>
      <dgm:spPr/>
      <dgm:t>
        <a:bodyPr/>
        <a:lstStyle/>
        <a:p>
          <a:endParaRPr lang="de-DE"/>
        </a:p>
      </dgm:t>
    </dgm:pt>
    <dgm:pt modelId="{CED990F3-0E25-4DC9-A210-8FF9956A5753}">
      <dgm:prSet phldrT="[Text]"/>
      <dgm:spPr>
        <a:solidFill>
          <a:srgbClr val="024C84"/>
        </a:solidFill>
      </dgm:spPr>
      <dgm:t>
        <a:bodyPr/>
        <a:lstStyle/>
        <a:p>
          <a:r>
            <a:rPr lang="de-DE" dirty="0">
              <a:solidFill>
                <a:schemeClr val="bg1"/>
              </a:solidFill>
            </a:rPr>
            <a:t>Modell in </a:t>
          </a:r>
          <a:r>
            <a:rPr lang="de-DE" dirty="0" err="1">
              <a:solidFill>
                <a:schemeClr val="bg1"/>
              </a:solidFill>
            </a:rPr>
            <a:t>Simscape</a:t>
          </a:r>
          <a:r>
            <a:rPr lang="de-DE" dirty="0">
              <a:solidFill>
                <a:schemeClr val="bg1"/>
              </a:solidFill>
            </a:rPr>
            <a:t> wird automatisch erstellt </a:t>
          </a:r>
        </a:p>
      </dgm:t>
    </dgm:pt>
    <dgm:pt modelId="{3D24E130-78D0-4EF6-AD73-933318CD4B6D}" type="parTrans" cxnId="{6EFC0C4F-E6B0-4141-B297-8C338DA43A26}">
      <dgm:prSet/>
      <dgm:spPr/>
      <dgm:t>
        <a:bodyPr/>
        <a:lstStyle/>
        <a:p>
          <a:endParaRPr lang="de-DE"/>
        </a:p>
      </dgm:t>
    </dgm:pt>
    <dgm:pt modelId="{CDDBA437-B886-4B28-8972-C569F05A225A}" type="sibTrans" cxnId="{6EFC0C4F-E6B0-4141-B297-8C338DA43A26}">
      <dgm:prSet/>
      <dgm:spPr/>
      <dgm:t>
        <a:bodyPr/>
        <a:lstStyle/>
        <a:p>
          <a:endParaRPr lang="de-DE"/>
        </a:p>
      </dgm:t>
    </dgm:pt>
    <dgm:pt modelId="{039FE51F-E42F-4E29-84B3-2E238F0B892F}">
      <dgm:prSet phldrT="[Text]"/>
      <dgm:spPr/>
      <dgm:t>
        <a:bodyPr/>
        <a:lstStyle/>
        <a:p>
          <a:r>
            <a:rPr lang="de-DE" dirty="0"/>
            <a:t>Nach den Anpassungen ist das Robotermodell bereit für die Verwendung in MATLAB/Simulink</a:t>
          </a:r>
        </a:p>
      </dgm:t>
    </dgm:pt>
    <dgm:pt modelId="{22B47D0F-8471-46C5-B752-11794DD0EAA2}" type="parTrans" cxnId="{F1079324-A4F1-4B68-B15E-4497173CE06A}">
      <dgm:prSet/>
      <dgm:spPr/>
      <dgm:t>
        <a:bodyPr/>
        <a:lstStyle/>
        <a:p>
          <a:endParaRPr lang="de-DE"/>
        </a:p>
      </dgm:t>
    </dgm:pt>
    <dgm:pt modelId="{CEF8B3D4-5816-4BDD-A885-E07BEE978762}" type="sibTrans" cxnId="{F1079324-A4F1-4B68-B15E-4497173CE06A}">
      <dgm:prSet/>
      <dgm:spPr/>
      <dgm:t>
        <a:bodyPr/>
        <a:lstStyle/>
        <a:p>
          <a:endParaRPr lang="de-DE"/>
        </a:p>
      </dgm:t>
    </dgm:pt>
    <dgm:pt modelId="{E5327120-5FCB-494C-B710-17F6478186F6}" type="pres">
      <dgm:prSet presAssocID="{DE875F5D-0273-4E5B-AEAF-9166654873DC}" presName="Name0" presStyleCnt="0">
        <dgm:presLayoutVars>
          <dgm:dir/>
          <dgm:resizeHandles val="exact"/>
        </dgm:presLayoutVars>
      </dgm:prSet>
      <dgm:spPr/>
    </dgm:pt>
    <dgm:pt modelId="{47B93D0B-F3B0-42BD-86E6-D688FEACFD22}" type="pres">
      <dgm:prSet presAssocID="{3C05CBCE-8379-46E3-B32F-ABCFD36221F1}" presName="parTxOnly" presStyleLbl="node1" presStyleIdx="0" presStyleCnt="5">
        <dgm:presLayoutVars>
          <dgm:bulletEnabled val="1"/>
        </dgm:presLayoutVars>
      </dgm:prSet>
      <dgm:spPr/>
    </dgm:pt>
    <dgm:pt modelId="{21EEE8FA-BFE6-4148-ADD1-CC32DD242C21}" type="pres">
      <dgm:prSet presAssocID="{402F1749-D62C-4E74-A89A-ED9D326222F6}" presName="parSpace" presStyleCnt="0"/>
      <dgm:spPr/>
    </dgm:pt>
    <dgm:pt modelId="{FF982CD3-7DE6-49D7-83FB-4E552B780C3A}" type="pres">
      <dgm:prSet presAssocID="{9D2746EE-8D0E-4CCC-9CC1-C52E5D27EDB7}" presName="parTxOnly" presStyleLbl="node1" presStyleIdx="1" presStyleCnt="5">
        <dgm:presLayoutVars>
          <dgm:bulletEnabled val="1"/>
        </dgm:presLayoutVars>
      </dgm:prSet>
      <dgm:spPr/>
    </dgm:pt>
    <dgm:pt modelId="{E60995D6-9BAF-4E39-995F-D71FAF5612E1}" type="pres">
      <dgm:prSet presAssocID="{2B9C03F2-641E-4AB3-9A35-3FC63BDFF685}" presName="parSpace" presStyleCnt="0"/>
      <dgm:spPr/>
    </dgm:pt>
    <dgm:pt modelId="{5B4ED4A3-A0AA-4472-BC94-25385BDFE4C6}" type="pres">
      <dgm:prSet presAssocID="{3759280C-63CD-4663-9D8C-BB0E5B73493F}" presName="parTxOnly" presStyleLbl="node1" presStyleIdx="2" presStyleCnt="5">
        <dgm:presLayoutVars>
          <dgm:bulletEnabled val="1"/>
        </dgm:presLayoutVars>
      </dgm:prSet>
      <dgm:spPr/>
    </dgm:pt>
    <dgm:pt modelId="{B2F3E0C2-9EF3-440C-89B2-E71F197D00B9}" type="pres">
      <dgm:prSet presAssocID="{67C5059E-10ED-47C6-B283-D7378624350C}" presName="parSpace" presStyleCnt="0"/>
      <dgm:spPr/>
    </dgm:pt>
    <dgm:pt modelId="{C34A3567-6F38-47F1-B4BA-D30DE96FD800}" type="pres">
      <dgm:prSet presAssocID="{CED990F3-0E25-4DC9-A210-8FF9956A5753}" presName="parTxOnly" presStyleLbl="node1" presStyleIdx="3" presStyleCnt="5">
        <dgm:presLayoutVars>
          <dgm:bulletEnabled val="1"/>
        </dgm:presLayoutVars>
      </dgm:prSet>
      <dgm:spPr/>
    </dgm:pt>
    <dgm:pt modelId="{3F561F50-FE83-4978-9ABF-10312867C96E}" type="pres">
      <dgm:prSet presAssocID="{CDDBA437-B886-4B28-8972-C569F05A225A}" presName="parSpace" presStyleCnt="0"/>
      <dgm:spPr/>
    </dgm:pt>
    <dgm:pt modelId="{F8D083DC-77A9-4338-9834-F15CC4C3D37F}" type="pres">
      <dgm:prSet presAssocID="{039FE51F-E42F-4E29-84B3-2E238F0B892F}" presName="parTxOnly" presStyleLbl="node1" presStyleIdx="4" presStyleCnt="5" custLinFactNeighborX="1385" custLinFactNeighborY="0">
        <dgm:presLayoutVars>
          <dgm:bulletEnabled val="1"/>
        </dgm:presLayoutVars>
      </dgm:prSet>
      <dgm:spPr/>
    </dgm:pt>
  </dgm:ptLst>
  <dgm:cxnLst>
    <dgm:cxn modelId="{F98A2409-AAB9-4CEE-8C42-68274728564F}" type="presOf" srcId="{9D2746EE-8D0E-4CCC-9CC1-C52E5D27EDB7}" destId="{FF982CD3-7DE6-49D7-83FB-4E552B780C3A}" srcOrd="0" destOrd="0" presId="urn:microsoft.com/office/officeart/2005/8/layout/hChevron3"/>
    <dgm:cxn modelId="{3478840B-267B-483D-8A6B-A0B80B5E1BC6}" srcId="{DE875F5D-0273-4E5B-AEAF-9166654873DC}" destId="{9D2746EE-8D0E-4CCC-9CC1-C52E5D27EDB7}" srcOrd="1" destOrd="0" parTransId="{28EBA246-8BD1-41DE-B6C9-D203AE2F4584}" sibTransId="{2B9C03F2-641E-4AB3-9A35-3FC63BDFF685}"/>
    <dgm:cxn modelId="{40A72D1B-6BE7-427B-9A9D-5A2C62FB5F98}" type="presOf" srcId="{CED990F3-0E25-4DC9-A210-8FF9956A5753}" destId="{C34A3567-6F38-47F1-B4BA-D30DE96FD800}" srcOrd="0" destOrd="0" presId="urn:microsoft.com/office/officeart/2005/8/layout/hChevron3"/>
    <dgm:cxn modelId="{EAF5FB22-15CD-4ACF-8F8D-0DC26F396F77}" srcId="{DE875F5D-0273-4E5B-AEAF-9166654873DC}" destId="{3C05CBCE-8379-46E3-B32F-ABCFD36221F1}" srcOrd="0" destOrd="0" parTransId="{F5D429AF-2820-45C8-87EC-8D14A7DD57EA}" sibTransId="{402F1749-D62C-4E74-A89A-ED9D326222F6}"/>
    <dgm:cxn modelId="{F1079324-A4F1-4B68-B15E-4497173CE06A}" srcId="{DE875F5D-0273-4E5B-AEAF-9166654873DC}" destId="{039FE51F-E42F-4E29-84B3-2E238F0B892F}" srcOrd="4" destOrd="0" parTransId="{22B47D0F-8471-46C5-B752-11794DD0EAA2}" sibTransId="{CEF8B3D4-5816-4BDD-A885-E07BEE978762}"/>
    <dgm:cxn modelId="{5BD3773F-653F-4B36-850D-8E8C34BF97A4}" type="presOf" srcId="{039FE51F-E42F-4E29-84B3-2E238F0B892F}" destId="{F8D083DC-77A9-4338-9834-F15CC4C3D37F}" srcOrd="0" destOrd="0" presId="urn:microsoft.com/office/officeart/2005/8/layout/hChevron3"/>
    <dgm:cxn modelId="{1B0DD26C-E7C0-46AC-9B83-35C6AC76531D}" type="presOf" srcId="{3759280C-63CD-4663-9D8C-BB0E5B73493F}" destId="{5B4ED4A3-A0AA-4472-BC94-25385BDFE4C6}" srcOrd="0" destOrd="0" presId="urn:microsoft.com/office/officeart/2005/8/layout/hChevron3"/>
    <dgm:cxn modelId="{6EFC0C4F-E6B0-4141-B297-8C338DA43A26}" srcId="{DE875F5D-0273-4E5B-AEAF-9166654873DC}" destId="{CED990F3-0E25-4DC9-A210-8FF9956A5753}" srcOrd="3" destOrd="0" parTransId="{3D24E130-78D0-4EF6-AD73-933318CD4B6D}" sibTransId="{CDDBA437-B886-4B28-8972-C569F05A225A}"/>
    <dgm:cxn modelId="{1BE33D58-BF4F-4713-86DF-53DC4712BA98}" type="presOf" srcId="{3C05CBCE-8379-46E3-B32F-ABCFD36221F1}" destId="{47B93D0B-F3B0-42BD-86E6-D688FEACFD22}" srcOrd="0" destOrd="0" presId="urn:microsoft.com/office/officeart/2005/8/layout/hChevron3"/>
    <dgm:cxn modelId="{A245558F-5482-4B90-A929-9A2DE8F47861}" type="presOf" srcId="{DE875F5D-0273-4E5B-AEAF-9166654873DC}" destId="{E5327120-5FCB-494C-B710-17F6478186F6}" srcOrd="0" destOrd="0" presId="urn:microsoft.com/office/officeart/2005/8/layout/hChevron3"/>
    <dgm:cxn modelId="{3165E2E5-AD81-4AEB-8233-F55B92DC7077}" srcId="{DE875F5D-0273-4E5B-AEAF-9166654873DC}" destId="{3759280C-63CD-4663-9D8C-BB0E5B73493F}" srcOrd="2" destOrd="0" parTransId="{2740C8E1-5F6C-4BDD-B66B-FE43B9BBCC57}" sibTransId="{67C5059E-10ED-47C6-B283-D7378624350C}"/>
    <dgm:cxn modelId="{A1EC07CF-F68C-4817-955E-7FD053CEDD63}" type="presParOf" srcId="{E5327120-5FCB-494C-B710-17F6478186F6}" destId="{47B93D0B-F3B0-42BD-86E6-D688FEACFD22}" srcOrd="0" destOrd="0" presId="urn:microsoft.com/office/officeart/2005/8/layout/hChevron3"/>
    <dgm:cxn modelId="{B0A87C11-C9C6-4146-9B09-574E0283FBC6}" type="presParOf" srcId="{E5327120-5FCB-494C-B710-17F6478186F6}" destId="{21EEE8FA-BFE6-4148-ADD1-CC32DD242C21}" srcOrd="1" destOrd="0" presId="urn:microsoft.com/office/officeart/2005/8/layout/hChevron3"/>
    <dgm:cxn modelId="{A7794209-6794-47FA-B087-7077E41D2A66}" type="presParOf" srcId="{E5327120-5FCB-494C-B710-17F6478186F6}" destId="{FF982CD3-7DE6-49D7-83FB-4E552B780C3A}" srcOrd="2" destOrd="0" presId="urn:microsoft.com/office/officeart/2005/8/layout/hChevron3"/>
    <dgm:cxn modelId="{14929614-6E83-4920-A44D-EFCC9CDA96E3}" type="presParOf" srcId="{E5327120-5FCB-494C-B710-17F6478186F6}" destId="{E60995D6-9BAF-4E39-995F-D71FAF5612E1}" srcOrd="3" destOrd="0" presId="urn:microsoft.com/office/officeart/2005/8/layout/hChevron3"/>
    <dgm:cxn modelId="{72F8D2B9-35CB-4050-A9A1-C13AEDFC73FA}" type="presParOf" srcId="{E5327120-5FCB-494C-B710-17F6478186F6}" destId="{5B4ED4A3-A0AA-4472-BC94-25385BDFE4C6}" srcOrd="4" destOrd="0" presId="urn:microsoft.com/office/officeart/2005/8/layout/hChevron3"/>
    <dgm:cxn modelId="{07B759FA-A6D8-4CD3-8DFB-B17B279DA144}" type="presParOf" srcId="{E5327120-5FCB-494C-B710-17F6478186F6}" destId="{B2F3E0C2-9EF3-440C-89B2-E71F197D00B9}" srcOrd="5" destOrd="0" presId="urn:microsoft.com/office/officeart/2005/8/layout/hChevron3"/>
    <dgm:cxn modelId="{51A3266E-6045-4763-8D10-80DA16E78D0C}" type="presParOf" srcId="{E5327120-5FCB-494C-B710-17F6478186F6}" destId="{C34A3567-6F38-47F1-B4BA-D30DE96FD800}" srcOrd="6" destOrd="0" presId="urn:microsoft.com/office/officeart/2005/8/layout/hChevron3"/>
    <dgm:cxn modelId="{05DBA151-B2BA-4156-9364-99773EAE8B31}" type="presParOf" srcId="{E5327120-5FCB-494C-B710-17F6478186F6}" destId="{3F561F50-FE83-4978-9ABF-10312867C96E}" srcOrd="7" destOrd="0" presId="urn:microsoft.com/office/officeart/2005/8/layout/hChevron3"/>
    <dgm:cxn modelId="{7DBCE308-7303-4B0D-B348-8E7F24B095BD}" type="presParOf" srcId="{E5327120-5FCB-494C-B710-17F6478186F6}" destId="{F8D083DC-77A9-4338-9834-F15CC4C3D37F}"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875F5D-0273-4E5B-AEAF-9166654873DC}" type="doc">
      <dgm:prSet loTypeId="urn:microsoft.com/office/officeart/2005/8/layout/hChevron3" loCatId="process" qsTypeId="urn:microsoft.com/office/officeart/2005/8/quickstyle/simple1" qsCatId="simple" csTypeId="urn:microsoft.com/office/officeart/2005/8/colors/accent0_2" csCatId="mainScheme" phldr="1"/>
      <dgm:spPr/>
    </dgm:pt>
    <dgm:pt modelId="{3C05CBCE-8379-46E3-B32F-ABCFD36221F1}">
      <dgm:prSet phldrT="[Text]"/>
      <dgm:spPr/>
      <dgm:t>
        <a:bodyPr/>
        <a:lstStyle/>
        <a:p>
          <a:r>
            <a:rPr lang="de-DE" dirty="0"/>
            <a:t>CAD in </a:t>
          </a:r>
          <a:r>
            <a:rPr lang="de-DE" dirty="0" err="1"/>
            <a:t>Solidworks</a:t>
          </a:r>
          <a:r>
            <a:rPr lang="de-DE" dirty="0"/>
            <a:t> oder Creo </a:t>
          </a:r>
          <a:r>
            <a:rPr lang="de-DE" dirty="0" err="1"/>
            <a:t>zeichen</a:t>
          </a:r>
          <a:endParaRPr lang="de-DE" dirty="0"/>
        </a:p>
      </dgm:t>
    </dgm:pt>
    <dgm:pt modelId="{F5D429AF-2820-45C8-87EC-8D14A7DD57EA}" type="parTrans" cxnId="{EAF5FB22-15CD-4ACF-8F8D-0DC26F396F77}">
      <dgm:prSet/>
      <dgm:spPr/>
      <dgm:t>
        <a:bodyPr/>
        <a:lstStyle/>
        <a:p>
          <a:endParaRPr lang="de-DE"/>
        </a:p>
      </dgm:t>
    </dgm:pt>
    <dgm:pt modelId="{402F1749-D62C-4E74-A89A-ED9D326222F6}" type="sibTrans" cxnId="{EAF5FB22-15CD-4ACF-8F8D-0DC26F396F77}">
      <dgm:prSet/>
      <dgm:spPr/>
      <dgm:t>
        <a:bodyPr/>
        <a:lstStyle/>
        <a:p>
          <a:endParaRPr lang="de-DE"/>
        </a:p>
      </dgm:t>
    </dgm:pt>
    <dgm:pt modelId="{9D2746EE-8D0E-4CCC-9CC1-C52E5D27EDB7}">
      <dgm:prSet phldrT="[Text]"/>
      <dgm:spPr/>
      <dgm:t>
        <a:bodyPr/>
        <a:lstStyle/>
        <a:p>
          <a:r>
            <a:rPr lang="de-DE" dirty="0"/>
            <a:t>System als .</a:t>
          </a:r>
          <a:r>
            <a:rPr lang="de-DE" dirty="0" err="1"/>
            <a:t>xml</a:t>
          </a:r>
          <a:r>
            <a:rPr lang="de-DE" dirty="0"/>
            <a:t>-Datei exportieren</a:t>
          </a:r>
        </a:p>
      </dgm:t>
    </dgm:pt>
    <dgm:pt modelId="{28EBA246-8BD1-41DE-B6C9-D203AE2F4584}" type="parTrans" cxnId="{3478840B-267B-483D-8A6B-A0B80B5E1BC6}">
      <dgm:prSet/>
      <dgm:spPr/>
      <dgm:t>
        <a:bodyPr/>
        <a:lstStyle/>
        <a:p>
          <a:endParaRPr lang="de-DE"/>
        </a:p>
      </dgm:t>
    </dgm:pt>
    <dgm:pt modelId="{2B9C03F2-641E-4AB3-9A35-3FC63BDFF685}" type="sibTrans" cxnId="{3478840B-267B-483D-8A6B-A0B80B5E1BC6}">
      <dgm:prSet/>
      <dgm:spPr/>
      <dgm:t>
        <a:bodyPr/>
        <a:lstStyle/>
        <a:p>
          <a:endParaRPr lang="de-DE"/>
        </a:p>
      </dgm:t>
    </dgm:pt>
    <dgm:pt modelId="{3759280C-63CD-4663-9D8C-BB0E5B73493F}">
      <dgm:prSet phldrT="[Text]"/>
      <dgm:spPr/>
      <dgm:t>
        <a:bodyPr/>
        <a:lstStyle/>
        <a:p>
          <a:r>
            <a:rPr lang="de-DE" dirty="0"/>
            <a:t>.</a:t>
          </a:r>
          <a:r>
            <a:rPr lang="de-DE" dirty="0" err="1"/>
            <a:t>xml</a:t>
          </a:r>
          <a:r>
            <a:rPr lang="de-DE" dirty="0"/>
            <a:t>-Datei in MATLAB importieren</a:t>
          </a:r>
        </a:p>
      </dgm:t>
    </dgm:pt>
    <dgm:pt modelId="{2740C8E1-5F6C-4BDD-B66B-FE43B9BBCC57}" type="parTrans" cxnId="{3165E2E5-AD81-4AEB-8233-F55B92DC7077}">
      <dgm:prSet/>
      <dgm:spPr/>
      <dgm:t>
        <a:bodyPr/>
        <a:lstStyle/>
        <a:p>
          <a:endParaRPr lang="de-DE"/>
        </a:p>
      </dgm:t>
    </dgm:pt>
    <dgm:pt modelId="{67C5059E-10ED-47C6-B283-D7378624350C}" type="sibTrans" cxnId="{3165E2E5-AD81-4AEB-8233-F55B92DC7077}">
      <dgm:prSet/>
      <dgm:spPr/>
      <dgm:t>
        <a:bodyPr/>
        <a:lstStyle/>
        <a:p>
          <a:endParaRPr lang="de-DE"/>
        </a:p>
      </dgm:t>
    </dgm:pt>
    <dgm:pt modelId="{CED990F3-0E25-4DC9-A210-8FF9956A5753}">
      <dgm:prSet phldrT="[Text]"/>
      <dgm:spPr/>
      <dgm:t>
        <a:bodyPr/>
        <a:lstStyle/>
        <a:p>
          <a:r>
            <a:rPr lang="de-DE" dirty="0"/>
            <a:t>Modell in </a:t>
          </a:r>
          <a:r>
            <a:rPr lang="de-DE" dirty="0" err="1"/>
            <a:t>Simscape</a:t>
          </a:r>
          <a:r>
            <a:rPr lang="de-DE" dirty="0"/>
            <a:t> wird automatisch erstellt </a:t>
          </a:r>
        </a:p>
      </dgm:t>
    </dgm:pt>
    <dgm:pt modelId="{3D24E130-78D0-4EF6-AD73-933318CD4B6D}" type="parTrans" cxnId="{6EFC0C4F-E6B0-4141-B297-8C338DA43A26}">
      <dgm:prSet/>
      <dgm:spPr/>
      <dgm:t>
        <a:bodyPr/>
        <a:lstStyle/>
        <a:p>
          <a:endParaRPr lang="de-DE"/>
        </a:p>
      </dgm:t>
    </dgm:pt>
    <dgm:pt modelId="{CDDBA437-B886-4B28-8972-C569F05A225A}" type="sibTrans" cxnId="{6EFC0C4F-E6B0-4141-B297-8C338DA43A26}">
      <dgm:prSet/>
      <dgm:spPr/>
      <dgm:t>
        <a:bodyPr/>
        <a:lstStyle/>
        <a:p>
          <a:endParaRPr lang="de-DE"/>
        </a:p>
      </dgm:t>
    </dgm:pt>
    <dgm:pt modelId="{039FE51F-E42F-4E29-84B3-2E238F0B892F}">
      <dgm:prSet phldrT="[Text]"/>
      <dgm:spPr>
        <a:solidFill>
          <a:srgbClr val="024C84"/>
        </a:solidFill>
      </dgm:spPr>
      <dgm:t>
        <a:bodyPr/>
        <a:lstStyle/>
        <a:p>
          <a:r>
            <a:rPr lang="de-DE" dirty="0">
              <a:solidFill>
                <a:schemeClr val="bg1"/>
              </a:solidFill>
            </a:rPr>
            <a:t>Nach den Anpassungen ist das Robotermodell bereit für die Verwendung in MATLAB/Simulink</a:t>
          </a:r>
        </a:p>
      </dgm:t>
    </dgm:pt>
    <dgm:pt modelId="{22B47D0F-8471-46C5-B752-11794DD0EAA2}" type="parTrans" cxnId="{F1079324-A4F1-4B68-B15E-4497173CE06A}">
      <dgm:prSet/>
      <dgm:spPr/>
      <dgm:t>
        <a:bodyPr/>
        <a:lstStyle/>
        <a:p>
          <a:endParaRPr lang="de-DE"/>
        </a:p>
      </dgm:t>
    </dgm:pt>
    <dgm:pt modelId="{CEF8B3D4-5816-4BDD-A885-E07BEE978762}" type="sibTrans" cxnId="{F1079324-A4F1-4B68-B15E-4497173CE06A}">
      <dgm:prSet/>
      <dgm:spPr/>
      <dgm:t>
        <a:bodyPr/>
        <a:lstStyle/>
        <a:p>
          <a:endParaRPr lang="de-DE"/>
        </a:p>
      </dgm:t>
    </dgm:pt>
    <dgm:pt modelId="{E5327120-5FCB-494C-B710-17F6478186F6}" type="pres">
      <dgm:prSet presAssocID="{DE875F5D-0273-4E5B-AEAF-9166654873DC}" presName="Name0" presStyleCnt="0">
        <dgm:presLayoutVars>
          <dgm:dir/>
          <dgm:resizeHandles val="exact"/>
        </dgm:presLayoutVars>
      </dgm:prSet>
      <dgm:spPr/>
    </dgm:pt>
    <dgm:pt modelId="{47B93D0B-F3B0-42BD-86E6-D688FEACFD22}" type="pres">
      <dgm:prSet presAssocID="{3C05CBCE-8379-46E3-B32F-ABCFD36221F1}" presName="parTxOnly" presStyleLbl="node1" presStyleIdx="0" presStyleCnt="5">
        <dgm:presLayoutVars>
          <dgm:bulletEnabled val="1"/>
        </dgm:presLayoutVars>
      </dgm:prSet>
      <dgm:spPr/>
    </dgm:pt>
    <dgm:pt modelId="{21EEE8FA-BFE6-4148-ADD1-CC32DD242C21}" type="pres">
      <dgm:prSet presAssocID="{402F1749-D62C-4E74-A89A-ED9D326222F6}" presName="parSpace" presStyleCnt="0"/>
      <dgm:spPr/>
    </dgm:pt>
    <dgm:pt modelId="{FF982CD3-7DE6-49D7-83FB-4E552B780C3A}" type="pres">
      <dgm:prSet presAssocID="{9D2746EE-8D0E-4CCC-9CC1-C52E5D27EDB7}" presName="parTxOnly" presStyleLbl="node1" presStyleIdx="1" presStyleCnt="5">
        <dgm:presLayoutVars>
          <dgm:bulletEnabled val="1"/>
        </dgm:presLayoutVars>
      </dgm:prSet>
      <dgm:spPr/>
    </dgm:pt>
    <dgm:pt modelId="{E60995D6-9BAF-4E39-995F-D71FAF5612E1}" type="pres">
      <dgm:prSet presAssocID="{2B9C03F2-641E-4AB3-9A35-3FC63BDFF685}" presName="parSpace" presStyleCnt="0"/>
      <dgm:spPr/>
    </dgm:pt>
    <dgm:pt modelId="{5B4ED4A3-A0AA-4472-BC94-25385BDFE4C6}" type="pres">
      <dgm:prSet presAssocID="{3759280C-63CD-4663-9D8C-BB0E5B73493F}" presName="parTxOnly" presStyleLbl="node1" presStyleIdx="2" presStyleCnt="5">
        <dgm:presLayoutVars>
          <dgm:bulletEnabled val="1"/>
        </dgm:presLayoutVars>
      </dgm:prSet>
      <dgm:spPr/>
    </dgm:pt>
    <dgm:pt modelId="{B2F3E0C2-9EF3-440C-89B2-E71F197D00B9}" type="pres">
      <dgm:prSet presAssocID="{67C5059E-10ED-47C6-B283-D7378624350C}" presName="parSpace" presStyleCnt="0"/>
      <dgm:spPr/>
    </dgm:pt>
    <dgm:pt modelId="{C34A3567-6F38-47F1-B4BA-D30DE96FD800}" type="pres">
      <dgm:prSet presAssocID="{CED990F3-0E25-4DC9-A210-8FF9956A5753}" presName="parTxOnly" presStyleLbl="node1" presStyleIdx="3" presStyleCnt="5">
        <dgm:presLayoutVars>
          <dgm:bulletEnabled val="1"/>
        </dgm:presLayoutVars>
      </dgm:prSet>
      <dgm:spPr/>
    </dgm:pt>
    <dgm:pt modelId="{3F561F50-FE83-4978-9ABF-10312867C96E}" type="pres">
      <dgm:prSet presAssocID="{CDDBA437-B886-4B28-8972-C569F05A225A}" presName="parSpace" presStyleCnt="0"/>
      <dgm:spPr/>
    </dgm:pt>
    <dgm:pt modelId="{F8D083DC-77A9-4338-9834-F15CC4C3D37F}" type="pres">
      <dgm:prSet presAssocID="{039FE51F-E42F-4E29-84B3-2E238F0B892F}" presName="parTxOnly" presStyleLbl="node1" presStyleIdx="4" presStyleCnt="5" custLinFactNeighborX="1385" custLinFactNeighborY="0">
        <dgm:presLayoutVars>
          <dgm:bulletEnabled val="1"/>
        </dgm:presLayoutVars>
      </dgm:prSet>
      <dgm:spPr/>
    </dgm:pt>
  </dgm:ptLst>
  <dgm:cxnLst>
    <dgm:cxn modelId="{F98A2409-AAB9-4CEE-8C42-68274728564F}" type="presOf" srcId="{9D2746EE-8D0E-4CCC-9CC1-C52E5D27EDB7}" destId="{FF982CD3-7DE6-49D7-83FB-4E552B780C3A}" srcOrd="0" destOrd="0" presId="urn:microsoft.com/office/officeart/2005/8/layout/hChevron3"/>
    <dgm:cxn modelId="{3478840B-267B-483D-8A6B-A0B80B5E1BC6}" srcId="{DE875F5D-0273-4E5B-AEAF-9166654873DC}" destId="{9D2746EE-8D0E-4CCC-9CC1-C52E5D27EDB7}" srcOrd="1" destOrd="0" parTransId="{28EBA246-8BD1-41DE-B6C9-D203AE2F4584}" sibTransId="{2B9C03F2-641E-4AB3-9A35-3FC63BDFF685}"/>
    <dgm:cxn modelId="{40A72D1B-6BE7-427B-9A9D-5A2C62FB5F98}" type="presOf" srcId="{CED990F3-0E25-4DC9-A210-8FF9956A5753}" destId="{C34A3567-6F38-47F1-B4BA-D30DE96FD800}" srcOrd="0" destOrd="0" presId="urn:microsoft.com/office/officeart/2005/8/layout/hChevron3"/>
    <dgm:cxn modelId="{EAF5FB22-15CD-4ACF-8F8D-0DC26F396F77}" srcId="{DE875F5D-0273-4E5B-AEAF-9166654873DC}" destId="{3C05CBCE-8379-46E3-B32F-ABCFD36221F1}" srcOrd="0" destOrd="0" parTransId="{F5D429AF-2820-45C8-87EC-8D14A7DD57EA}" sibTransId="{402F1749-D62C-4E74-A89A-ED9D326222F6}"/>
    <dgm:cxn modelId="{F1079324-A4F1-4B68-B15E-4497173CE06A}" srcId="{DE875F5D-0273-4E5B-AEAF-9166654873DC}" destId="{039FE51F-E42F-4E29-84B3-2E238F0B892F}" srcOrd="4" destOrd="0" parTransId="{22B47D0F-8471-46C5-B752-11794DD0EAA2}" sibTransId="{CEF8B3D4-5816-4BDD-A885-E07BEE978762}"/>
    <dgm:cxn modelId="{5BD3773F-653F-4B36-850D-8E8C34BF97A4}" type="presOf" srcId="{039FE51F-E42F-4E29-84B3-2E238F0B892F}" destId="{F8D083DC-77A9-4338-9834-F15CC4C3D37F}" srcOrd="0" destOrd="0" presId="urn:microsoft.com/office/officeart/2005/8/layout/hChevron3"/>
    <dgm:cxn modelId="{1B0DD26C-E7C0-46AC-9B83-35C6AC76531D}" type="presOf" srcId="{3759280C-63CD-4663-9D8C-BB0E5B73493F}" destId="{5B4ED4A3-A0AA-4472-BC94-25385BDFE4C6}" srcOrd="0" destOrd="0" presId="urn:microsoft.com/office/officeart/2005/8/layout/hChevron3"/>
    <dgm:cxn modelId="{6EFC0C4F-E6B0-4141-B297-8C338DA43A26}" srcId="{DE875F5D-0273-4E5B-AEAF-9166654873DC}" destId="{CED990F3-0E25-4DC9-A210-8FF9956A5753}" srcOrd="3" destOrd="0" parTransId="{3D24E130-78D0-4EF6-AD73-933318CD4B6D}" sibTransId="{CDDBA437-B886-4B28-8972-C569F05A225A}"/>
    <dgm:cxn modelId="{1BE33D58-BF4F-4713-86DF-53DC4712BA98}" type="presOf" srcId="{3C05CBCE-8379-46E3-B32F-ABCFD36221F1}" destId="{47B93D0B-F3B0-42BD-86E6-D688FEACFD22}" srcOrd="0" destOrd="0" presId="urn:microsoft.com/office/officeart/2005/8/layout/hChevron3"/>
    <dgm:cxn modelId="{A245558F-5482-4B90-A929-9A2DE8F47861}" type="presOf" srcId="{DE875F5D-0273-4E5B-AEAF-9166654873DC}" destId="{E5327120-5FCB-494C-B710-17F6478186F6}" srcOrd="0" destOrd="0" presId="urn:microsoft.com/office/officeart/2005/8/layout/hChevron3"/>
    <dgm:cxn modelId="{3165E2E5-AD81-4AEB-8233-F55B92DC7077}" srcId="{DE875F5D-0273-4E5B-AEAF-9166654873DC}" destId="{3759280C-63CD-4663-9D8C-BB0E5B73493F}" srcOrd="2" destOrd="0" parTransId="{2740C8E1-5F6C-4BDD-B66B-FE43B9BBCC57}" sibTransId="{67C5059E-10ED-47C6-B283-D7378624350C}"/>
    <dgm:cxn modelId="{A1EC07CF-F68C-4817-955E-7FD053CEDD63}" type="presParOf" srcId="{E5327120-5FCB-494C-B710-17F6478186F6}" destId="{47B93D0B-F3B0-42BD-86E6-D688FEACFD22}" srcOrd="0" destOrd="0" presId="urn:microsoft.com/office/officeart/2005/8/layout/hChevron3"/>
    <dgm:cxn modelId="{B0A87C11-C9C6-4146-9B09-574E0283FBC6}" type="presParOf" srcId="{E5327120-5FCB-494C-B710-17F6478186F6}" destId="{21EEE8FA-BFE6-4148-ADD1-CC32DD242C21}" srcOrd="1" destOrd="0" presId="urn:microsoft.com/office/officeart/2005/8/layout/hChevron3"/>
    <dgm:cxn modelId="{A7794209-6794-47FA-B087-7077E41D2A66}" type="presParOf" srcId="{E5327120-5FCB-494C-B710-17F6478186F6}" destId="{FF982CD3-7DE6-49D7-83FB-4E552B780C3A}" srcOrd="2" destOrd="0" presId="urn:microsoft.com/office/officeart/2005/8/layout/hChevron3"/>
    <dgm:cxn modelId="{14929614-6E83-4920-A44D-EFCC9CDA96E3}" type="presParOf" srcId="{E5327120-5FCB-494C-B710-17F6478186F6}" destId="{E60995D6-9BAF-4E39-995F-D71FAF5612E1}" srcOrd="3" destOrd="0" presId="urn:microsoft.com/office/officeart/2005/8/layout/hChevron3"/>
    <dgm:cxn modelId="{72F8D2B9-35CB-4050-A9A1-C13AEDFC73FA}" type="presParOf" srcId="{E5327120-5FCB-494C-B710-17F6478186F6}" destId="{5B4ED4A3-A0AA-4472-BC94-25385BDFE4C6}" srcOrd="4" destOrd="0" presId="urn:microsoft.com/office/officeart/2005/8/layout/hChevron3"/>
    <dgm:cxn modelId="{07B759FA-A6D8-4CD3-8DFB-B17B279DA144}" type="presParOf" srcId="{E5327120-5FCB-494C-B710-17F6478186F6}" destId="{B2F3E0C2-9EF3-440C-89B2-E71F197D00B9}" srcOrd="5" destOrd="0" presId="urn:microsoft.com/office/officeart/2005/8/layout/hChevron3"/>
    <dgm:cxn modelId="{51A3266E-6045-4763-8D10-80DA16E78D0C}" type="presParOf" srcId="{E5327120-5FCB-494C-B710-17F6478186F6}" destId="{C34A3567-6F38-47F1-B4BA-D30DE96FD800}" srcOrd="6" destOrd="0" presId="urn:microsoft.com/office/officeart/2005/8/layout/hChevron3"/>
    <dgm:cxn modelId="{05DBA151-B2BA-4156-9364-99773EAE8B31}" type="presParOf" srcId="{E5327120-5FCB-494C-B710-17F6478186F6}" destId="{3F561F50-FE83-4978-9ABF-10312867C96E}" srcOrd="7" destOrd="0" presId="urn:microsoft.com/office/officeart/2005/8/layout/hChevron3"/>
    <dgm:cxn modelId="{7DBCE308-7303-4B0D-B348-8E7F24B095BD}" type="presParOf" srcId="{E5327120-5FCB-494C-B710-17F6478186F6}" destId="{F8D083DC-77A9-4338-9834-F15CC4C3D37F}"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93D0B-F3B0-42BD-86E6-D688FEACFD22}">
      <dsp:nvSpPr>
        <dsp:cNvPr id="0" name=""/>
        <dsp:cNvSpPr/>
      </dsp:nvSpPr>
      <dsp:spPr>
        <a:xfrm>
          <a:off x="1209" y="816180"/>
          <a:ext cx="2357995" cy="943198"/>
        </a:xfrm>
        <a:prstGeom prst="homePlate">
          <a:avLst/>
        </a:prstGeom>
        <a:solidFill>
          <a:srgbClr val="024C84"/>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solidFill>
                <a:schemeClr val="bg1"/>
              </a:solidFill>
            </a:rPr>
            <a:t>CAD in </a:t>
          </a:r>
          <a:r>
            <a:rPr lang="de-DE" sz="1100" kern="1200" dirty="0" err="1">
              <a:solidFill>
                <a:schemeClr val="bg1"/>
              </a:solidFill>
            </a:rPr>
            <a:t>Solidworks</a:t>
          </a:r>
          <a:r>
            <a:rPr lang="de-DE" sz="1100" kern="1200" dirty="0">
              <a:solidFill>
                <a:schemeClr val="bg1"/>
              </a:solidFill>
            </a:rPr>
            <a:t> oder Creo </a:t>
          </a:r>
          <a:r>
            <a:rPr lang="de-DE" sz="1100" kern="1200" dirty="0" err="1">
              <a:solidFill>
                <a:schemeClr val="bg1"/>
              </a:solidFill>
            </a:rPr>
            <a:t>zeichen</a:t>
          </a:r>
          <a:endParaRPr lang="de-DE" sz="1100" kern="1200" dirty="0">
            <a:solidFill>
              <a:schemeClr val="bg1"/>
            </a:solidFill>
          </a:endParaRPr>
        </a:p>
      </dsp:txBody>
      <dsp:txXfrm>
        <a:off x="1209" y="816180"/>
        <a:ext cx="2122196" cy="943198"/>
      </dsp:txXfrm>
    </dsp:sp>
    <dsp:sp modelId="{FF982CD3-7DE6-49D7-83FB-4E552B780C3A}">
      <dsp:nvSpPr>
        <dsp:cNvPr id="0" name=""/>
        <dsp:cNvSpPr/>
      </dsp:nvSpPr>
      <dsp:spPr>
        <a:xfrm>
          <a:off x="1887605"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System als .</a:t>
          </a:r>
          <a:r>
            <a:rPr lang="de-DE" sz="1100" kern="1200" dirty="0" err="1"/>
            <a:t>xml</a:t>
          </a:r>
          <a:r>
            <a:rPr lang="de-DE" sz="1100" kern="1200" dirty="0"/>
            <a:t>-Datei exportieren</a:t>
          </a:r>
        </a:p>
      </dsp:txBody>
      <dsp:txXfrm>
        <a:off x="2359204" y="816180"/>
        <a:ext cx="1414797" cy="943198"/>
      </dsp:txXfrm>
    </dsp:sp>
    <dsp:sp modelId="{5B4ED4A3-A0AA-4472-BC94-25385BDFE4C6}">
      <dsp:nvSpPr>
        <dsp:cNvPr id="0" name=""/>
        <dsp:cNvSpPr/>
      </dsp:nvSpPr>
      <dsp:spPr>
        <a:xfrm>
          <a:off x="3774002"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a:t>
          </a:r>
          <a:r>
            <a:rPr lang="de-DE" sz="1100" kern="1200" dirty="0" err="1"/>
            <a:t>xml</a:t>
          </a:r>
          <a:r>
            <a:rPr lang="de-DE" sz="1100" kern="1200" dirty="0"/>
            <a:t>-Datei in MATLAB importieren</a:t>
          </a:r>
        </a:p>
      </dsp:txBody>
      <dsp:txXfrm>
        <a:off x="4245601" y="816180"/>
        <a:ext cx="1414797" cy="943198"/>
      </dsp:txXfrm>
    </dsp:sp>
    <dsp:sp modelId="{C34A3567-6F38-47F1-B4BA-D30DE96FD800}">
      <dsp:nvSpPr>
        <dsp:cNvPr id="0" name=""/>
        <dsp:cNvSpPr/>
      </dsp:nvSpPr>
      <dsp:spPr>
        <a:xfrm>
          <a:off x="5660398"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Modell in </a:t>
          </a:r>
          <a:r>
            <a:rPr lang="de-DE" sz="1100" kern="1200" dirty="0" err="1"/>
            <a:t>Simscape</a:t>
          </a:r>
          <a:r>
            <a:rPr lang="de-DE" sz="1100" kern="1200" dirty="0"/>
            <a:t> wird automatisch erstellt </a:t>
          </a:r>
        </a:p>
      </dsp:txBody>
      <dsp:txXfrm>
        <a:off x="6131997" y="816180"/>
        <a:ext cx="1414797" cy="943198"/>
      </dsp:txXfrm>
    </dsp:sp>
    <dsp:sp modelId="{F8D083DC-77A9-4338-9834-F15CC4C3D37F}">
      <dsp:nvSpPr>
        <dsp:cNvPr id="0" name=""/>
        <dsp:cNvSpPr/>
      </dsp:nvSpPr>
      <dsp:spPr>
        <a:xfrm>
          <a:off x="7548004"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Nach den Anpassungen ist das Robotermodell bereit für die Verwendung in MATLAB/Simulink</a:t>
          </a:r>
        </a:p>
      </dsp:txBody>
      <dsp:txXfrm>
        <a:off x="8019603" y="816180"/>
        <a:ext cx="1414797" cy="9431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93D0B-F3B0-42BD-86E6-D688FEACFD22}">
      <dsp:nvSpPr>
        <dsp:cNvPr id="0" name=""/>
        <dsp:cNvSpPr/>
      </dsp:nvSpPr>
      <dsp:spPr>
        <a:xfrm>
          <a:off x="1209" y="816180"/>
          <a:ext cx="2357995" cy="943198"/>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CAD in </a:t>
          </a:r>
          <a:r>
            <a:rPr lang="de-DE" sz="1100" kern="1200" dirty="0" err="1"/>
            <a:t>Solidworks</a:t>
          </a:r>
          <a:r>
            <a:rPr lang="de-DE" sz="1100" kern="1200" dirty="0"/>
            <a:t> oder Creo </a:t>
          </a:r>
          <a:r>
            <a:rPr lang="de-DE" sz="1100" kern="1200" dirty="0" err="1"/>
            <a:t>zeichen</a:t>
          </a:r>
          <a:endParaRPr lang="de-DE" sz="1100" kern="1200" dirty="0"/>
        </a:p>
      </dsp:txBody>
      <dsp:txXfrm>
        <a:off x="1209" y="816180"/>
        <a:ext cx="2122196" cy="943198"/>
      </dsp:txXfrm>
    </dsp:sp>
    <dsp:sp modelId="{FF982CD3-7DE6-49D7-83FB-4E552B780C3A}">
      <dsp:nvSpPr>
        <dsp:cNvPr id="0" name=""/>
        <dsp:cNvSpPr/>
      </dsp:nvSpPr>
      <dsp:spPr>
        <a:xfrm>
          <a:off x="1887605" y="816180"/>
          <a:ext cx="2357995" cy="943198"/>
        </a:xfrm>
        <a:prstGeom prst="chevron">
          <a:avLst/>
        </a:prstGeom>
        <a:solidFill>
          <a:srgbClr val="024C84"/>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solidFill>
                <a:schemeClr val="bg1"/>
              </a:solidFill>
            </a:rPr>
            <a:t>System als .</a:t>
          </a:r>
          <a:r>
            <a:rPr lang="de-DE" sz="1100" kern="1200" dirty="0" err="1">
              <a:solidFill>
                <a:schemeClr val="bg1"/>
              </a:solidFill>
            </a:rPr>
            <a:t>xml</a:t>
          </a:r>
          <a:r>
            <a:rPr lang="de-DE" sz="1100" kern="1200" dirty="0">
              <a:solidFill>
                <a:schemeClr val="bg1"/>
              </a:solidFill>
            </a:rPr>
            <a:t>-Datei exportieren</a:t>
          </a:r>
        </a:p>
      </dsp:txBody>
      <dsp:txXfrm>
        <a:off x="2359204" y="816180"/>
        <a:ext cx="1414797" cy="943198"/>
      </dsp:txXfrm>
    </dsp:sp>
    <dsp:sp modelId="{5B4ED4A3-A0AA-4472-BC94-25385BDFE4C6}">
      <dsp:nvSpPr>
        <dsp:cNvPr id="0" name=""/>
        <dsp:cNvSpPr/>
      </dsp:nvSpPr>
      <dsp:spPr>
        <a:xfrm>
          <a:off x="3774002"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a:t>
          </a:r>
          <a:r>
            <a:rPr lang="de-DE" sz="1100" kern="1200" dirty="0" err="1"/>
            <a:t>xml</a:t>
          </a:r>
          <a:r>
            <a:rPr lang="de-DE" sz="1100" kern="1200" dirty="0"/>
            <a:t>-Datei in MATLAB importieren</a:t>
          </a:r>
        </a:p>
      </dsp:txBody>
      <dsp:txXfrm>
        <a:off x="4245601" y="816180"/>
        <a:ext cx="1414797" cy="943198"/>
      </dsp:txXfrm>
    </dsp:sp>
    <dsp:sp modelId="{C34A3567-6F38-47F1-B4BA-D30DE96FD800}">
      <dsp:nvSpPr>
        <dsp:cNvPr id="0" name=""/>
        <dsp:cNvSpPr/>
      </dsp:nvSpPr>
      <dsp:spPr>
        <a:xfrm>
          <a:off x="5638799" y="822962"/>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Modell in </a:t>
          </a:r>
          <a:r>
            <a:rPr lang="de-DE" sz="1100" kern="1200" dirty="0" err="1"/>
            <a:t>Simscape</a:t>
          </a:r>
          <a:r>
            <a:rPr lang="de-DE" sz="1100" kern="1200" dirty="0"/>
            <a:t> wird automatisch erstellt </a:t>
          </a:r>
        </a:p>
      </dsp:txBody>
      <dsp:txXfrm>
        <a:off x="6110398" y="822962"/>
        <a:ext cx="1414797" cy="943198"/>
      </dsp:txXfrm>
    </dsp:sp>
    <dsp:sp modelId="{F8D083DC-77A9-4338-9834-F15CC4C3D37F}">
      <dsp:nvSpPr>
        <dsp:cNvPr id="0" name=""/>
        <dsp:cNvSpPr/>
      </dsp:nvSpPr>
      <dsp:spPr>
        <a:xfrm>
          <a:off x="7548004"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Nach den Anpassungen ist das Robotermodell bereit für die Verwendung in MATLAB/Simulink</a:t>
          </a:r>
        </a:p>
      </dsp:txBody>
      <dsp:txXfrm>
        <a:off x="8019603" y="816180"/>
        <a:ext cx="1414797" cy="9431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93D0B-F3B0-42BD-86E6-D688FEACFD22}">
      <dsp:nvSpPr>
        <dsp:cNvPr id="0" name=""/>
        <dsp:cNvSpPr/>
      </dsp:nvSpPr>
      <dsp:spPr>
        <a:xfrm>
          <a:off x="1209" y="816180"/>
          <a:ext cx="2357995" cy="943198"/>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CAD in </a:t>
          </a:r>
          <a:r>
            <a:rPr lang="de-DE" sz="1100" kern="1200" dirty="0" err="1"/>
            <a:t>Solidworks</a:t>
          </a:r>
          <a:r>
            <a:rPr lang="de-DE" sz="1100" kern="1200" dirty="0"/>
            <a:t> oder Creo </a:t>
          </a:r>
          <a:r>
            <a:rPr lang="de-DE" sz="1100" kern="1200" dirty="0" err="1"/>
            <a:t>zeichen</a:t>
          </a:r>
          <a:endParaRPr lang="de-DE" sz="1100" kern="1200" dirty="0"/>
        </a:p>
      </dsp:txBody>
      <dsp:txXfrm>
        <a:off x="1209" y="816180"/>
        <a:ext cx="2122196" cy="943198"/>
      </dsp:txXfrm>
    </dsp:sp>
    <dsp:sp modelId="{FF982CD3-7DE6-49D7-83FB-4E552B780C3A}">
      <dsp:nvSpPr>
        <dsp:cNvPr id="0" name=""/>
        <dsp:cNvSpPr/>
      </dsp:nvSpPr>
      <dsp:spPr>
        <a:xfrm>
          <a:off x="1887605"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System als .</a:t>
          </a:r>
          <a:r>
            <a:rPr lang="de-DE" sz="1100" kern="1200" dirty="0" err="1"/>
            <a:t>xml</a:t>
          </a:r>
          <a:r>
            <a:rPr lang="de-DE" sz="1100" kern="1200" dirty="0"/>
            <a:t>-Datei exportieren</a:t>
          </a:r>
        </a:p>
      </dsp:txBody>
      <dsp:txXfrm>
        <a:off x="2359204" y="816180"/>
        <a:ext cx="1414797" cy="943198"/>
      </dsp:txXfrm>
    </dsp:sp>
    <dsp:sp modelId="{5B4ED4A3-A0AA-4472-BC94-25385BDFE4C6}">
      <dsp:nvSpPr>
        <dsp:cNvPr id="0" name=""/>
        <dsp:cNvSpPr/>
      </dsp:nvSpPr>
      <dsp:spPr>
        <a:xfrm>
          <a:off x="3774002" y="816180"/>
          <a:ext cx="2357995" cy="943198"/>
        </a:xfrm>
        <a:prstGeom prst="chevron">
          <a:avLst/>
        </a:prstGeom>
        <a:solidFill>
          <a:srgbClr val="024C84"/>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solidFill>
                <a:schemeClr val="bg1"/>
              </a:solidFill>
            </a:rPr>
            <a:t>.</a:t>
          </a:r>
          <a:r>
            <a:rPr lang="de-DE" sz="1100" kern="1200" dirty="0" err="1">
              <a:solidFill>
                <a:schemeClr val="bg1"/>
              </a:solidFill>
            </a:rPr>
            <a:t>xml</a:t>
          </a:r>
          <a:r>
            <a:rPr lang="de-DE" sz="1100" kern="1200" dirty="0">
              <a:solidFill>
                <a:schemeClr val="bg1"/>
              </a:solidFill>
            </a:rPr>
            <a:t>-Datei in MATLAB importieren</a:t>
          </a:r>
        </a:p>
      </dsp:txBody>
      <dsp:txXfrm>
        <a:off x="4245601" y="816180"/>
        <a:ext cx="1414797" cy="943198"/>
      </dsp:txXfrm>
    </dsp:sp>
    <dsp:sp modelId="{C34A3567-6F38-47F1-B4BA-D30DE96FD800}">
      <dsp:nvSpPr>
        <dsp:cNvPr id="0" name=""/>
        <dsp:cNvSpPr/>
      </dsp:nvSpPr>
      <dsp:spPr>
        <a:xfrm>
          <a:off x="5660398"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Modell in </a:t>
          </a:r>
          <a:r>
            <a:rPr lang="de-DE" sz="1100" kern="1200" dirty="0" err="1"/>
            <a:t>Simscape</a:t>
          </a:r>
          <a:r>
            <a:rPr lang="de-DE" sz="1100" kern="1200" dirty="0"/>
            <a:t> wird automatisch erstellt </a:t>
          </a:r>
        </a:p>
      </dsp:txBody>
      <dsp:txXfrm>
        <a:off x="6131997" y="816180"/>
        <a:ext cx="1414797" cy="943198"/>
      </dsp:txXfrm>
    </dsp:sp>
    <dsp:sp modelId="{F8D083DC-77A9-4338-9834-F15CC4C3D37F}">
      <dsp:nvSpPr>
        <dsp:cNvPr id="0" name=""/>
        <dsp:cNvSpPr/>
      </dsp:nvSpPr>
      <dsp:spPr>
        <a:xfrm>
          <a:off x="7548004"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Nach den Anpassungen ist das Robotermodell bereit für die Verwendung in MATLAB/Simulink</a:t>
          </a:r>
        </a:p>
      </dsp:txBody>
      <dsp:txXfrm>
        <a:off x="8019603" y="816180"/>
        <a:ext cx="1414797" cy="9431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93D0B-F3B0-42BD-86E6-D688FEACFD22}">
      <dsp:nvSpPr>
        <dsp:cNvPr id="0" name=""/>
        <dsp:cNvSpPr/>
      </dsp:nvSpPr>
      <dsp:spPr>
        <a:xfrm>
          <a:off x="1209" y="816180"/>
          <a:ext cx="2357995" cy="943198"/>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CAD in </a:t>
          </a:r>
          <a:r>
            <a:rPr lang="de-DE" sz="1100" kern="1200" dirty="0" err="1"/>
            <a:t>Solidworks</a:t>
          </a:r>
          <a:r>
            <a:rPr lang="de-DE" sz="1100" kern="1200" dirty="0"/>
            <a:t> oder Creo </a:t>
          </a:r>
          <a:r>
            <a:rPr lang="de-DE" sz="1100" kern="1200" dirty="0" err="1"/>
            <a:t>zeichen</a:t>
          </a:r>
          <a:endParaRPr lang="de-DE" sz="1100" kern="1200" dirty="0"/>
        </a:p>
      </dsp:txBody>
      <dsp:txXfrm>
        <a:off x="1209" y="816180"/>
        <a:ext cx="2122196" cy="943198"/>
      </dsp:txXfrm>
    </dsp:sp>
    <dsp:sp modelId="{FF982CD3-7DE6-49D7-83FB-4E552B780C3A}">
      <dsp:nvSpPr>
        <dsp:cNvPr id="0" name=""/>
        <dsp:cNvSpPr/>
      </dsp:nvSpPr>
      <dsp:spPr>
        <a:xfrm>
          <a:off x="1887605"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System als .</a:t>
          </a:r>
          <a:r>
            <a:rPr lang="de-DE" sz="1100" kern="1200" dirty="0" err="1"/>
            <a:t>xml</a:t>
          </a:r>
          <a:r>
            <a:rPr lang="de-DE" sz="1100" kern="1200" dirty="0"/>
            <a:t>-Datei exportieren</a:t>
          </a:r>
        </a:p>
      </dsp:txBody>
      <dsp:txXfrm>
        <a:off x="2359204" y="816180"/>
        <a:ext cx="1414797" cy="943198"/>
      </dsp:txXfrm>
    </dsp:sp>
    <dsp:sp modelId="{5B4ED4A3-A0AA-4472-BC94-25385BDFE4C6}">
      <dsp:nvSpPr>
        <dsp:cNvPr id="0" name=""/>
        <dsp:cNvSpPr/>
      </dsp:nvSpPr>
      <dsp:spPr>
        <a:xfrm>
          <a:off x="3774002"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a:t>
          </a:r>
          <a:r>
            <a:rPr lang="de-DE" sz="1100" kern="1200" dirty="0" err="1"/>
            <a:t>xml</a:t>
          </a:r>
          <a:r>
            <a:rPr lang="de-DE" sz="1100" kern="1200" dirty="0"/>
            <a:t>-Datei in MATLAB importieren</a:t>
          </a:r>
        </a:p>
      </dsp:txBody>
      <dsp:txXfrm>
        <a:off x="4245601" y="816180"/>
        <a:ext cx="1414797" cy="943198"/>
      </dsp:txXfrm>
    </dsp:sp>
    <dsp:sp modelId="{C34A3567-6F38-47F1-B4BA-D30DE96FD800}">
      <dsp:nvSpPr>
        <dsp:cNvPr id="0" name=""/>
        <dsp:cNvSpPr/>
      </dsp:nvSpPr>
      <dsp:spPr>
        <a:xfrm>
          <a:off x="5660398" y="816180"/>
          <a:ext cx="2357995" cy="943198"/>
        </a:xfrm>
        <a:prstGeom prst="chevron">
          <a:avLst/>
        </a:prstGeom>
        <a:solidFill>
          <a:srgbClr val="024C84"/>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solidFill>
                <a:schemeClr val="bg1"/>
              </a:solidFill>
            </a:rPr>
            <a:t>Modell in </a:t>
          </a:r>
          <a:r>
            <a:rPr lang="de-DE" sz="1100" kern="1200" dirty="0" err="1">
              <a:solidFill>
                <a:schemeClr val="bg1"/>
              </a:solidFill>
            </a:rPr>
            <a:t>Simscape</a:t>
          </a:r>
          <a:r>
            <a:rPr lang="de-DE" sz="1100" kern="1200" dirty="0">
              <a:solidFill>
                <a:schemeClr val="bg1"/>
              </a:solidFill>
            </a:rPr>
            <a:t> wird automatisch erstellt </a:t>
          </a:r>
        </a:p>
      </dsp:txBody>
      <dsp:txXfrm>
        <a:off x="6131997" y="816180"/>
        <a:ext cx="1414797" cy="943198"/>
      </dsp:txXfrm>
    </dsp:sp>
    <dsp:sp modelId="{F8D083DC-77A9-4338-9834-F15CC4C3D37F}">
      <dsp:nvSpPr>
        <dsp:cNvPr id="0" name=""/>
        <dsp:cNvSpPr/>
      </dsp:nvSpPr>
      <dsp:spPr>
        <a:xfrm>
          <a:off x="7548004"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Nach den Anpassungen ist das Robotermodell bereit für die Verwendung in MATLAB/Simulink</a:t>
          </a:r>
        </a:p>
      </dsp:txBody>
      <dsp:txXfrm>
        <a:off x="8019603" y="816180"/>
        <a:ext cx="1414797" cy="9431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93D0B-F3B0-42BD-86E6-D688FEACFD22}">
      <dsp:nvSpPr>
        <dsp:cNvPr id="0" name=""/>
        <dsp:cNvSpPr/>
      </dsp:nvSpPr>
      <dsp:spPr>
        <a:xfrm>
          <a:off x="1209" y="816180"/>
          <a:ext cx="2357995" cy="943198"/>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CAD in </a:t>
          </a:r>
          <a:r>
            <a:rPr lang="de-DE" sz="1100" kern="1200" dirty="0" err="1"/>
            <a:t>Solidworks</a:t>
          </a:r>
          <a:r>
            <a:rPr lang="de-DE" sz="1100" kern="1200" dirty="0"/>
            <a:t> oder Creo </a:t>
          </a:r>
          <a:r>
            <a:rPr lang="de-DE" sz="1100" kern="1200" dirty="0" err="1"/>
            <a:t>zeichen</a:t>
          </a:r>
          <a:endParaRPr lang="de-DE" sz="1100" kern="1200" dirty="0"/>
        </a:p>
      </dsp:txBody>
      <dsp:txXfrm>
        <a:off x="1209" y="816180"/>
        <a:ext cx="2122196" cy="943198"/>
      </dsp:txXfrm>
    </dsp:sp>
    <dsp:sp modelId="{FF982CD3-7DE6-49D7-83FB-4E552B780C3A}">
      <dsp:nvSpPr>
        <dsp:cNvPr id="0" name=""/>
        <dsp:cNvSpPr/>
      </dsp:nvSpPr>
      <dsp:spPr>
        <a:xfrm>
          <a:off x="1887605"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System als .</a:t>
          </a:r>
          <a:r>
            <a:rPr lang="de-DE" sz="1100" kern="1200" dirty="0" err="1"/>
            <a:t>xml</a:t>
          </a:r>
          <a:r>
            <a:rPr lang="de-DE" sz="1100" kern="1200" dirty="0"/>
            <a:t>-Datei exportieren</a:t>
          </a:r>
        </a:p>
      </dsp:txBody>
      <dsp:txXfrm>
        <a:off x="2359204" y="816180"/>
        <a:ext cx="1414797" cy="943198"/>
      </dsp:txXfrm>
    </dsp:sp>
    <dsp:sp modelId="{5B4ED4A3-A0AA-4472-BC94-25385BDFE4C6}">
      <dsp:nvSpPr>
        <dsp:cNvPr id="0" name=""/>
        <dsp:cNvSpPr/>
      </dsp:nvSpPr>
      <dsp:spPr>
        <a:xfrm>
          <a:off x="3774002"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a:t>
          </a:r>
          <a:r>
            <a:rPr lang="de-DE" sz="1100" kern="1200" dirty="0" err="1"/>
            <a:t>xml</a:t>
          </a:r>
          <a:r>
            <a:rPr lang="de-DE" sz="1100" kern="1200" dirty="0"/>
            <a:t>-Datei in MATLAB importieren</a:t>
          </a:r>
        </a:p>
      </dsp:txBody>
      <dsp:txXfrm>
        <a:off x="4245601" y="816180"/>
        <a:ext cx="1414797" cy="943198"/>
      </dsp:txXfrm>
    </dsp:sp>
    <dsp:sp modelId="{C34A3567-6F38-47F1-B4BA-D30DE96FD800}">
      <dsp:nvSpPr>
        <dsp:cNvPr id="0" name=""/>
        <dsp:cNvSpPr/>
      </dsp:nvSpPr>
      <dsp:spPr>
        <a:xfrm>
          <a:off x="5660398" y="816180"/>
          <a:ext cx="2357995" cy="943198"/>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Modell in </a:t>
          </a:r>
          <a:r>
            <a:rPr lang="de-DE" sz="1100" kern="1200" dirty="0" err="1"/>
            <a:t>Simscape</a:t>
          </a:r>
          <a:r>
            <a:rPr lang="de-DE" sz="1100" kern="1200" dirty="0"/>
            <a:t> wird automatisch erstellt </a:t>
          </a:r>
        </a:p>
      </dsp:txBody>
      <dsp:txXfrm>
        <a:off x="6131997" y="816180"/>
        <a:ext cx="1414797" cy="943198"/>
      </dsp:txXfrm>
    </dsp:sp>
    <dsp:sp modelId="{F8D083DC-77A9-4338-9834-F15CC4C3D37F}">
      <dsp:nvSpPr>
        <dsp:cNvPr id="0" name=""/>
        <dsp:cNvSpPr/>
      </dsp:nvSpPr>
      <dsp:spPr>
        <a:xfrm>
          <a:off x="7548004" y="816180"/>
          <a:ext cx="2357995" cy="943198"/>
        </a:xfrm>
        <a:prstGeom prst="chevron">
          <a:avLst/>
        </a:prstGeom>
        <a:solidFill>
          <a:srgbClr val="024C84"/>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solidFill>
                <a:schemeClr val="bg1"/>
              </a:solidFill>
            </a:rPr>
            <a:t>Nach den Anpassungen ist das Robotermodell bereit für die Verwendung in MATLAB/Simulink</a:t>
          </a:r>
        </a:p>
      </dsp:txBody>
      <dsp:txXfrm>
        <a:off x="8019603" y="816180"/>
        <a:ext cx="1414797" cy="94319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4/26/2023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‹Nr.›</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4/26/2023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‹Nr.›</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can learn more about MathWorks, our products, and our people on our website—MathWorks.com—and visit us on Facebook, Twitter, LinkedIn, and Instagram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Thank you for listening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0592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2018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BA3CC89C-FB71-4D2D-A1B1-CA8674525F87}"/>
              </a:ext>
            </a:extLst>
          </p:cNvPr>
          <p:cNvSpPr>
            <a:spLocks noGrp="1"/>
          </p:cNvSpPr>
          <p:nvPr>
            <p:ph type="title"/>
          </p:nvPr>
        </p:nvSpPr>
        <p:spPr>
          <a:xfrm>
            <a:off x="0" y="91440"/>
            <a:ext cx="12192000" cy="914400"/>
          </a:xfrm>
        </p:spPr>
        <p:txBody>
          <a:bodyPr lIns="274320" anchor="ctr"/>
          <a:lstStyle>
            <a:lvl1pPr>
              <a:defRPr sz="3600" baseline="0">
                <a:solidFill>
                  <a:srgbClr val="636569"/>
                </a:solidFill>
              </a:defRPr>
            </a:lvl1pPr>
          </a:lstStyle>
          <a:p>
            <a:r>
              <a:rPr lang="en-US" dirty="0"/>
              <a:t>Click to edit Master title style</a:t>
            </a:r>
          </a:p>
        </p:txBody>
      </p:sp>
      <p:sp>
        <p:nvSpPr>
          <p:cNvPr id="8" name="Rectangle 7">
            <a:extLst>
              <a:ext uri="{FF2B5EF4-FFF2-40B4-BE49-F238E27FC236}">
                <a16:creationId xmlns:a16="http://schemas.microsoft.com/office/drawing/2014/main" id="{6BB3895D-5AC7-43F3-9D64-53AFF9A80322}"/>
              </a:ext>
            </a:extLst>
          </p:cNvPr>
          <p:cNvSpPr/>
          <p:nvPr userDrawn="1"/>
        </p:nvSpPr>
        <p:spPr>
          <a:xfrm>
            <a:off x="0" y="0"/>
            <a:ext cx="12192000" cy="91440"/>
          </a:xfrm>
          <a:prstGeom prst="rect">
            <a:avLst/>
          </a:prstGeom>
          <a:solidFill>
            <a:srgbClr val="63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412589141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5A1C5C-A8BC-4D7B-8B99-37A0479ABBE9}"/>
              </a:ext>
            </a:extLst>
          </p:cNvPr>
          <p:cNvSpPr/>
          <p:nvPr userDrawn="1"/>
        </p:nvSpPr>
        <p:spPr>
          <a:xfrm>
            <a:off x="0" y="6400800"/>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44195039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0C119D-4C62-4E9F-847F-EF9AD08809D7}"/>
              </a:ext>
            </a:extLst>
          </p:cNvPr>
          <p:cNvSpPr/>
          <p:nvPr userDrawn="1"/>
        </p:nvSpPr>
        <p:spPr>
          <a:xfrm>
            <a:off x="0" y="0"/>
            <a:ext cx="12192000" cy="6858000"/>
          </a:xfrm>
          <a:prstGeom prst="rect">
            <a:avLst/>
          </a:prstGeom>
          <a:solidFill>
            <a:srgbClr val="004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7040250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0C119D-4C62-4E9F-847F-EF9AD08809D7}"/>
              </a:ext>
            </a:extLst>
          </p:cNvPr>
          <p:cNvSpPr/>
          <p:nvPr userDrawn="1"/>
        </p:nvSpPr>
        <p:spPr>
          <a:xfrm>
            <a:off x="0" y="0"/>
            <a:ext cx="12192000" cy="6858000"/>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16803327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tructional slide">
    <p:bg>
      <p:bgPr>
        <a:solidFill>
          <a:srgbClr val="FFFF9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E98EB5-48E1-430E-AC8C-474413B7E4DB}"/>
              </a:ext>
            </a:extLst>
          </p:cNvPr>
          <p:cNvSpPr>
            <a:spLocks noChangeArrowheads="1"/>
          </p:cNvSpPr>
          <p:nvPr userDrawn="1"/>
        </p:nvSpPr>
        <p:spPr bwMode="auto">
          <a:xfrm>
            <a:off x="0" y="0"/>
            <a:ext cx="12191999" cy="6858000"/>
          </a:xfrm>
          <a:prstGeom prst="rect">
            <a:avLst/>
          </a:prstGeom>
          <a:solidFill>
            <a:srgbClr val="FFFF99"/>
          </a:solidFill>
          <a:ln w="9525">
            <a:noFill/>
            <a:miter lim="800000"/>
            <a:headEnd/>
            <a:tailEnd/>
          </a:ln>
        </p:spPr>
        <p:txBody>
          <a:bodyPr wrap="none" anchor="ctr"/>
          <a:lstStyle/>
          <a:p>
            <a:endParaRPr lang="en-US"/>
          </a:p>
        </p:txBody>
      </p:sp>
      <p:sp>
        <p:nvSpPr>
          <p:cNvPr id="2" name="Title 1">
            <a:extLst>
              <a:ext uri="{FF2B5EF4-FFF2-40B4-BE49-F238E27FC236}">
                <a16:creationId xmlns:a16="http://schemas.microsoft.com/office/drawing/2014/main" id="{2370CB30-5BB0-4811-A0ED-9700B50C1B40}"/>
              </a:ext>
            </a:extLst>
          </p:cNvPr>
          <p:cNvSpPr>
            <a:spLocks noGrp="1"/>
          </p:cNvSpPr>
          <p:nvPr>
            <p:ph type="title"/>
          </p:nvPr>
        </p:nvSpPr>
        <p:spPr>
          <a:xfrm>
            <a:off x="-1" y="0"/>
            <a:ext cx="12191999" cy="914400"/>
          </a:xfrm>
        </p:spPr>
        <p:txBody>
          <a:bodyPr lIns="274320" anchor="ctr"/>
          <a:lstStyle>
            <a:lvl1pPr>
              <a:defRPr>
                <a:solidFill>
                  <a:schemeClr val="tx2"/>
                </a:solidFill>
              </a:defRPr>
            </a:lvl1pPr>
          </a:lstStyle>
          <a:p>
            <a:r>
              <a:rPr lang="en-US" dirty="0"/>
              <a:t>Click to edit Master title style</a:t>
            </a:r>
          </a:p>
        </p:txBody>
      </p:sp>
      <p:pic>
        <p:nvPicPr>
          <p:cNvPr id="3" name="Picture 4" descr="j0217294[1]">
            <a:extLst>
              <a:ext uri="{FF2B5EF4-FFF2-40B4-BE49-F238E27FC236}">
                <a16:creationId xmlns:a16="http://schemas.microsoft.com/office/drawing/2014/main" id="{B8DCD2B0-105B-4B1A-8D55-F647BCB90674}"/>
              </a:ext>
            </a:extLst>
          </p:cNvPr>
          <p:cNvPicPr>
            <a:picLocks noChangeAspect="1" noChangeArrowheads="1"/>
          </p:cNvPicPr>
          <p:nvPr userDrawn="1"/>
        </p:nvPicPr>
        <p:blipFill>
          <a:blip r:embed="rId2" cstate="print"/>
          <a:srcRect/>
          <a:stretch>
            <a:fillRect/>
          </a:stretch>
        </p:blipFill>
        <p:spPr bwMode="auto">
          <a:xfrm>
            <a:off x="188023" y="5728447"/>
            <a:ext cx="1932844" cy="1045509"/>
          </a:xfrm>
          <a:prstGeom prst="rect">
            <a:avLst/>
          </a:prstGeom>
          <a:noFill/>
          <a:ln w="9525">
            <a:noFill/>
            <a:miter lim="800000"/>
            <a:headEnd/>
            <a:tailEnd/>
          </a:ln>
        </p:spPr>
      </p:pic>
      <p:sp>
        <p:nvSpPr>
          <p:cNvPr id="6" name="Content">
            <a:extLst>
              <a:ext uri="{FF2B5EF4-FFF2-40B4-BE49-F238E27FC236}">
                <a16:creationId xmlns:a16="http://schemas.microsoft.com/office/drawing/2014/main" id="{5388CEDE-528F-4F6D-B7DF-97F517887494}"/>
              </a:ext>
            </a:extLst>
          </p:cNvPr>
          <p:cNvSpPr>
            <a:spLocks noGrp="1"/>
          </p:cNvSpPr>
          <p:nvPr>
            <p:ph idx="1"/>
          </p:nvPr>
        </p:nvSpPr>
        <p:spPr>
          <a:xfrm>
            <a:off x="548640" y="1097280"/>
            <a:ext cx="10789920" cy="438912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930920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D50C0-129B-ED75-791B-DDEF01E98384}"/>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EC2183B8-8F80-541E-E7D3-4B8781CD4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910540F3-18BC-F8B1-4436-6BC6849B1A1A}"/>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5" name="Fußzeilenplatzhalter 4">
            <a:extLst>
              <a:ext uri="{FF2B5EF4-FFF2-40B4-BE49-F238E27FC236}">
                <a16:creationId xmlns:a16="http://schemas.microsoft.com/office/drawing/2014/main" id="{35926934-1FF1-1BCC-D94F-F6669B26ABE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57594B8-192A-C00F-33FA-E26B5D99DC72}"/>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156213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12B66D-539C-3C2D-84AD-4CDBB01DF073}"/>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DE6DBB4-E693-7518-33E0-01709B35981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E4570B3-9A77-D8F4-B81A-AA959204A9D1}"/>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5" name="Fußzeilenplatzhalter 4">
            <a:extLst>
              <a:ext uri="{FF2B5EF4-FFF2-40B4-BE49-F238E27FC236}">
                <a16:creationId xmlns:a16="http://schemas.microsoft.com/office/drawing/2014/main" id="{2A2EC8EB-05D7-BDA7-62D8-0C4857C813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706569B-8CA0-BE45-83C3-4355111CDB84}"/>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275571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981229-147E-5F99-1CD7-F8E8335A365A}"/>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2A8B7352-A458-F085-3352-8DB3EBB30B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B3AE6D07-FB86-41A0-89C6-A78F5CE8E00B}"/>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5" name="Fußzeilenplatzhalter 4">
            <a:extLst>
              <a:ext uri="{FF2B5EF4-FFF2-40B4-BE49-F238E27FC236}">
                <a16:creationId xmlns:a16="http://schemas.microsoft.com/office/drawing/2014/main" id="{BEE448C1-7E5C-393C-2D39-00DFBB974ED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001A0CB-B8F6-E79F-C8AD-D5CA705D090A}"/>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1679176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05E454-E77D-5016-8B02-D6AEA66E857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AA0AFBBA-FBD6-2E86-F878-D45371123D6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9DC6D99C-2DC6-7189-F73E-EA1C2A3C2C0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C65587AF-7343-2C0D-5D92-F705A6DB1ADD}"/>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6" name="Fußzeilenplatzhalter 5">
            <a:extLst>
              <a:ext uri="{FF2B5EF4-FFF2-40B4-BE49-F238E27FC236}">
                <a16:creationId xmlns:a16="http://schemas.microsoft.com/office/drawing/2014/main" id="{51DE1DFA-6CFF-7DB1-7C32-34E06074DC9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B4EB16D-DCAE-19E4-CD07-BAD6A2148D5E}"/>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3992554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98D486-D435-A3FA-7825-A493EE140BB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F507F73-4992-ABEE-C856-A4B3457D22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2C829CB-7E3F-D86C-6195-430C8ABC50EF}"/>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F1EF905A-D48C-6865-B504-B0DBAC2F0E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D5C783F-7C32-4BE4-F352-8C84314AB13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B2380047-F6CA-6116-10B3-7719FD717540}"/>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8" name="Fußzeilenplatzhalter 7">
            <a:extLst>
              <a:ext uri="{FF2B5EF4-FFF2-40B4-BE49-F238E27FC236}">
                <a16:creationId xmlns:a16="http://schemas.microsoft.com/office/drawing/2014/main" id="{09D84F66-AC87-B04E-95E8-1AB1FAED54B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30A6C7EE-F772-075D-EEAA-B7A0AD22F6AE}"/>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3296660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9C9BE0-F5B5-B876-CD45-E754C62BAAE5}"/>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920FE475-C4F3-5E44-C38A-14C0ABC6FAB8}"/>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4" name="Fußzeilenplatzhalter 3">
            <a:extLst>
              <a:ext uri="{FF2B5EF4-FFF2-40B4-BE49-F238E27FC236}">
                <a16:creationId xmlns:a16="http://schemas.microsoft.com/office/drawing/2014/main" id="{53D22462-E177-279C-62C0-853997B02216}"/>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014932FE-D6B5-2EBF-A4B0-935BFEA18943}"/>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39604279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C56E40B-3367-C008-9ECA-45A9D905E208}"/>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3" name="Fußzeilenplatzhalter 2">
            <a:extLst>
              <a:ext uri="{FF2B5EF4-FFF2-40B4-BE49-F238E27FC236}">
                <a16:creationId xmlns:a16="http://schemas.microsoft.com/office/drawing/2014/main" id="{B0EBBC8C-806A-6389-A43B-DD33E4216D03}"/>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524C05F-307F-7270-297D-C1D2ED708AFB}"/>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2391028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12FC90-EEE5-2BB3-0241-C230F56A770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1F8101B9-E784-718D-7BDF-DCA8C0A0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3FE08C11-FB6F-0527-2E91-40F3715018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0B25175-246E-09B1-331E-2F1702687C68}"/>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6" name="Fußzeilenplatzhalter 5">
            <a:extLst>
              <a:ext uri="{FF2B5EF4-FFF2-40B4-BE49-F238E27FC236}">
                <a16:creationId xmlns:a16="http://schemas.microsoft.com/office/drawing/2014/main" id="{A60BB0CF-D24C-DE08-5788-3C64B9123A3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022BFF0-CEEA-534F-3069-B9B9F76E7418}"/>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28364849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6A1A95-E07D-31B5-7F7F-A024AEA15A1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56893D9A-2D7D-95E8-59C2-756C091AD8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65595882-B2F7-E5BC-8416-E7062B9CF4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306798D-6E5A-AF96-762F-87A69F0FFD93}"/>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6" name="Fußzeilenplatzhalter 5">
            <a:extLst>
              <a:ext uri="{FF2B5EF4-FFF2-40B4-BE49-F238E27FC236}">
                <a16:creationId xmlns:a16="http://schemas.microsoft.com/office/drawing/2014/main" id="{7D61C916-9248-DDD6-BA68-991F6CFB66A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49BF71E-2531-2037-339F-F432429AC5E8}"/>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8946750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9578CF-37DF-4472-9D06-6063205E372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8496B509-8C3A-8099-9445-C438011B0175}"/>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8DAA378-D1CF-26FA-35D6-31C1D809A236}"/>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5" name="Fußzeilenplatzhalter 4">
            <a:extLst>
              <a:ext uri="{FF2B5EF4-FFF2-40B4-BE49-F238E27FC236}">
                <a16:creationId xmlns:a16="http://schemas.microsoft.com/office/drawing/2014/main" id="{1C007080-FE44-9C06-B47B-A2038341231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87A050D-9709-1FA4-A530-3AF2C10E95C9}"/>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3737137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C952CB3-7DFF-CC0A-1A7E-3FB147FFCCD4}"/>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C370D510-7107-A429-8687-9D0FF38A775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54E2727-778B-1A3F-0D06-99AFCFAC8799}"/>
              </a:ext>
            </a:extLst>
          </p:cNvPr>
          <p:cNvSpPr>
            <a:spLocks noGrp="1"/>
          </p:cNvSpPr>
          <p:nvPr>
            <p:ph type="dt" sz="half" idx="10"/>
          </p:nvPr>
        </p:nvSpPr>
        <p:spPr/>
        <p:txBody>
          <a:bodyPr/>
          <a:lstStyle/>
          <a:p>
            <a:fld id="{9D4EAFC1-42C1-4104-849C-16CCB05CB64E}" type="datetimeFigureOut">
              <a:rPr lang="de-DE" smtClean="0"/>
              <a:t>26.04.2023</a:t>
            </a:fld>
            <a:endParaRPr lang="de-DE"/>
          </a:p>
        </p:txBody>
      </p:sp>
      <p:sp>
        <p:nvSpPr>
          <p:cNvPr id="5" name="Fußzeilenplatzhalter 4">
            <a:extLst>
              <a:ext uri="{FF2B5EF4-FFF2-40B4-BE49-F238E27FC236}">
                <a16:creationId xmlns:a16="http://schemas.microsoft.com/office/drawing/2014/main" id="{C57F89E6-DE69-E42E-6EF0-0D0B855C29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BC915B8-DE47-A064-0EF9-CD33FC92C981}"/>
              </a:ext>
            </a:extLst>
          </p:cNvPr>
          <p:cNvSpPr>
            <a:spLocks noGrp="1"/>
          </p:cNvSpPr>
          <p:nvPr>
            <p:ph type="sldNum" sz="quarter" idx="12"/>
          </p:nvPr>
        </p:nvSpPr>
        <p:spPr/>
        <p:txBody>
          <a:bodyPr/>
          <a:lstStyle/>
          <a:p>
            <a:fld id="{8415ABF6-E311-4434-BC01-E20239020B9F}" type="slidenum">
              <a:rPr lang="de-DE" smtClean="0"/>
              <a:t>‹Nr.›</a:t>
            </a:fld>
            <a:endParaRPr lang="de-DE"/>
          </a:p>
        </p:txBody>
      </p:sp>
    </p:spTree>
    <p:extLst>
      <p:ext uri="{BB962C8B-B14F-4D97-AF65-F5344CB8AC3E}">
        <p14:creationId xmlns:p14="http://schemas.microsoft.com/office/powerpoint/2010/main" val="8063955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BA3CC89C-FB71-4D2D-A1B1-CA8674525F87}"/>
              </a:ext>
            </a:extLst>
          </p:cNvPr>
          <p:cNvSpPr>
            <a:spLocks noGrp="1"/>
          </p:cNvSpPr>
          <p:nvPr>
            <p:ph type="title"/>
          </p:nvPr>
        </p:nvSpPr>
        <p:spPr>
          <a:xfrm>
            <a:off x="0" y="91440"/>
            <a:ext cx="12192000" cy="914400"/>
          </a:xfrm>
        </p:spPr>
        <p:txBody>
          <a:bodyPr lIns="274320" anchor="ctr"/>
          <a:lstStyle>
            <a:lvl1pPr>
              <a:defRPr sz="3600" baseline="0">
                <a:solidFill>
                  <a:srgbClr val="636569"/>
                </a:solidFill>
              </a:defRPr>
            </a:lvl1pPr>
          </a:lstStyle>
          <a:p>
            <a:r>
              <a:rPr lang="en-US" dirty="0"/>
              <a:t>Click to edit Master title style</a:t>
            </a:r>
          </a:p>
        </p:txBody>
      </p:sp>
      <p:sp>
        <p:nvSpPr>
          <p:cNvPr id="8" name="Rectangle 7">
            <a:extLst>
              <a:ext uri="{FF2B5EF4-FFF2-40B4-BE49-F238E27FC236}">
                <a16:creationId xmlns:a16="http://schemas.microsoft.com/office/drawing/2014/main" id="{6BB3895D-5AC7-43F3-9D64-53AFF9A80322}"/>
              </a:ext>
            </a:extLst>
          </p:cNvPr>
          <p:cNvSpPr/>
          <p:nvPr userDrawn="1"/>
        </p:nvSpPr>
        <p:spPr>
          <a:xfrm>
            <a:off x="0" y="0"/>
            <a:ext cx="12192000" cy="91440"/>
          </a:xfrm>
          <a:prstGeom prst="rect">
            <a:avLst/>
          </a:prstGeom>
          <a:solidFill>
            <a:srgbClr val="63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37250933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Header graphic, title, Content">
    <p:spTree>
      <p:nvGrpSpPr>
        <p:cNvPr id="1" name=""/>
        <p:cNvGrpSpPr/>
        <p:nvPr/>
      </p:nvGrpSpPr>
      <p:grpSpPr>
        <a:xfrm>
          <a:off x="0" y="0"/>
          <a:ext cx="0" cy="0"/>
          <a:chOff x="0" y="0"/>
          <a:chExt cx="0" cy="0"/>
        </a:xfrm>
      </p:grpSpPr>
      <p:sp>
        <p:nvSpPr>
          <p:cNvPr id="2" name="Title"/>
          <p:cNvSpPr>
            <a:spLocks noGrp="1"/>
          </p:cNvSpPr>
          <p:nvPr>
            <p:ph type="title"/>
          </p:nvPr>
        </p:nvSpPr>
        <p:spPr>
          <a:xfrm>
            <a:off x="0" y="2834640"/>
            <a:ext cx="12192000" cy="914400"/>
          </a:xfrm>
        </p:spPr>
        <p:txBody>
          <a:bodyPr lIns="274320" anchor="ctr"/>
          <a:lstStyle>
            <a:lvl1pPr>
              <a:defRPr sz="3600" baseline="0">
                <a:solidFill>
                  <a:srgbClr val="004B87"/>
                </a:solidFill>
              </a:defRPr>
            </a:lvl1pPr>
          </a:lstStyle>
          <a:p>
            <a:r>
              <a:rPr lang="en-US" dirty="0"/>
              <a:t>Click to edit Master title style</a:t>
            </a:r>
          </a:p>
        </p:txBody>
      </p:sp>
      <p:sp>
        <p:nvSpPr>
          <p:cNvPr id="3" name="Content"/>
          <p:cNvSpPr>
            <a:spLocks noGrp="1"/>
          </p:cNvSpPr>
          <p:nvPr>
            <p:ph idx="1" hasCustomPrompt="1"/>
          </p:nvPr>
        </p:nvSpPr>
        <p:spPr>
          <a:xfrm>
            <a:off x="638978" y="3758184"/>
            <a:ext cx="9144000" cy="2743200"/>
          </a:xfrm>
        </p:spPr>
        <p:txBody>
          <a:bodyPr lIns="0" tIns="0" rIns="0" bIns="91440"/>
          <a:lstStyle>
            <a:lvl1pPr marL="0" indent="0">
              <a:spcBef>
                <a:spcPts val="0"/>
              </a:spcBef>
              <a:spcAft>
                <a:spcPts val="1200"/>
              </a:spcAft>
              <a:buSzPct val="75000"/>
              <a:buNone/>
              <a:defRPr sz="2000" b="1">
                <a:solidFill>
                  <a:srgbClr val="636569"/>
                </a:solidFill>
              </a:defRPr>
            </a:lvl1pPr>
            <a:lvl2pPr marL="801240" indent="-342900">
              <a:lnSpc>
                <a:spcPct val="105000"/>
              </a:lnSpc>
              <a:buFont typeface="Arial" panose="020B0604020202020204" pitchFamily="34" charset="0"/>
              <a:buChar char="•"/>
              <a:defRPr sz="2000">
                <a:solidFill>
                  <a:srgbClr val="636569"/>
                </a:solidFill>
              </a:defRPr>
            </a:lvl2pPr>
            <a:lvl3pPr marL="1202430" indent="-285750">
              <a:lnSpc>
                <a:spcPct val="105000"/>
              </a:lnSpc>
              <a:buSzPct val="75000"/>
              <a:buFont typeface="Arial" panose="020B0604020202020204" pitchFamily="34" charset="0"/>
              <a:buChar char="•"/>
              <a:defRPr sz="1604">
                <a:solidFill>
                  <a:srgbClr val="636569"/>
                </a:solidFill>
              </a:defRPr>
            </a:lvl3pPr>
            <a:lvl4pPr>
              <a:lnSpc>
                <a:spcPct val="105000"/>
              </a:lnSpc>
              <a:defRPr/>
            </a:lvl4pPr>
            <a:lvl5pPr>
              <a:lnSpc>
                <a:spcPct val="105000"/>
              </a:lnSpc>
              <a:defRPr/>
            </a:lvl5pPr>
          </a:lstStyle>
          <a:p>
            <a:pPr lvl="0"/>
            <a:r>
              <a:rPr lang="en-US" dirty="0"/>
              <a:t>Click to edit Master text styles</a:t>
            </a:r>
          </a:p>
          <a:p>
            <a:pPr lvl="1"/>
            <a:r>
              <a:rPr lang="en-US" dirty="0"/>
              <a:t>Second level</a:t>
            </a:r>
          </a:p>
          <a:p>
            <a:pPr lvl="2"/>
            <a:r>
              <a:rPr lang="en-US" dirty="0"/>
              <a:t>Third level</a:t>
            </a:r>
          </a:p>
        </p:txBody>
      </p:sp>
      <p:sp>
        <p:nvSpPr>
          <p:cNvPr id="4" name="Rectangle 3">
            <a:extLst>
              <a:ext uri="{FF2B5EF4-FFF2-40B4-BE49-F238E27FC236}">
                <a16:creationId xmlns:a16="http://schemas.microsoft.com/office/drawing/2014/main" id="{2D02C8C8-0242-4F65-B6FC-FE4655ADC273}"/>
              </a:ext>
            </a:extLst>
          </p:cNvPr>
          <p:cNvSpPr/>
          <p:nvPr userDrawn="1"/>
        </p:nvSpPr>
        <p:spPr>
          <a:xfrm>
            <a:off x="0" y="2743200"/>
            <a:ext cx="12192000" cy="91440"/>
          </a:xfrm>
          <a:prstGeom prst="rect">
            <a:avLst/>
          </a:prstGeom>
          <a:solidFill>
            <a:srgbClr val="63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1638312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3.png"/><Relationship Id="rId4" Type="http://schemas.openxmlformats.org/officeDocument/2006/relationships/slideLayout" Target="../slideLayouts/slideLayout12.xml"/><Relationship Id="rId9" Type="http://schemas.microsoft.com/office/2007/relationships/hdphoto" Target="../media/hdphoto1.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‹Nr.›</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dirty="0"/>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0" y="6564982"/>
            <a:ext cx="503802" cy="286252"/>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bg1"/>
                </a:solidFill>
                <a:effectLst/>
                <a:uLnTx/>
                <a:uFillTx/>
                <a:latin typeface="Arial" pitchFamily="34" charset="0"/>
                <a:ea typeface="+mn-ea"/>
                <a:cs typeface="Arial" pitchFamily="34" charset="0"/>
              </a:rPr>
              <a:pPr algn="ctr"/>
              <a:t>‹Nr.›</a:t>
            </a:fld>
            <a:endParaRPr lang="en-US" sz="1200" b="1" dirty="0">
              <a:solidFill>
                <a:schemeClr val="bg1"/>
              </a:solidFill>
            </a:endParaRPr>
          </a:p>
        </p:txBody>
      </p:sp>
      <p:grpSp>
        <p:nvGrpSpPr>
          <p:cNvPr id="5" name="Group 4"/>
          <p:cNvGrpSpPr>
            <a:grpSpLocks noChangeAspect="1"/>
          </p:cNvGrpSpPr>
          <p:nvPr userDrawn="1"/>
        </p:nvGrpSpPr>
        <p:grpSpPr>
          <a:xfrm>
            <a:off x="10994066" y="6543716"/>
            <a:ext cx="1102300" cy="224959"/>
            <a:chOff x="10782017" y="67187"/>
            <a:chExt cx="1333783" cy="272200"/>
          </a:xfrm>
        </p:grpSpPr>
        <p:pic>
          <p:nvPicPr>
            <p:cNvPr id="10" name="Logo" descr="09_MW_logo_CMYK_REV.png"/>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bright="-100000" contrast="-26000"/>
                      </a14:imgEffect>
                    </a14:imgLayer>
                  </a14:imgProps>
                </a:ext>
              </a:extLst>
            </a:blip>
            <a:srcRect l="20352" t="1" b="10316"/>
            <a:stretch/>
          </p:blipFill>
          <p:spPr>
            <a:xfrm>
              <a:off x="11049000" y="67187"/>
              <a:ext cx="1066800" cy="237613"/>
            </a:xfrm>
            <a:prstGeom prst="rect">
              <a:avLst/>
            </a:prstGeom>
            <a:noFill/>
            <a:ln>
              <a:noFill/>
            </a:ln>
          </p:spPr>
        </p:pic>
        <p:pic>
          <p:nvPicPr>
            <p:cNvPr id="9" name="Logo" descr="09_MW_logo_CMYK_REV.png"/>
            <p:cNvPicPr>
              <a:picLocks noChangeAspect="1"/>
            </p:cNvPicPr>
            <p:nvPr userDrawn="1"/>
          </p:nvPicPr>
          <p:blipFill rotWithShape="1">
            <a:blip r:embed="rId10" cstate="print"/>
            <a:srcRect r="73959"/>
            <a:stretch/>
          </p:blipFill>
          <p:spPr>
            <a:xfrm>
              <a:off x="10782017" y="74436"/>
              <a:ext cx="348793" cy="264951"/>
            </a:xfrm>
            <a:prstGeom prst="rect">
              <a:avLst/>
            </a:prstGeom>
            <a:noFill/>
            <a:ln>
              <a:noFill/>
            </a:ln>
          </p:spPr>
        </p:pic>
      </p:grpSp>
    </p:spTree>
    <p:extLst>
      <p:ext uri="{BB962C8B-B14F-4D97-AF65-F5344CB8AC3E}">
        <p14:creationId xmlns:p14="http://schemas.microsoft.com/office/powerpoint/2010/main" val="62245205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Lst>
  <p:transition>
    <p:fade/>
  </p:transition>
  <p:hf hdr="0" ftr="0" dt="0"/>
  <p:txStyles>
    <p:titleStyle>
      <a:lvl1pPr algn="l" defTabSz="916680" rtl="0" eaLnBrk="1" latinLnBrk="0" hangingPunct="1">
        <a:spcBef>
          <a:spcPct val="0"/>
        </a:spcBef>
        <a:buNone/>
        <a:defRPr sz="3600" b="1" kern="1200">
          <a:solidFill>
            <a:srgbClr val="002060"/>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E1BE10A-984F-C5E5-8128-BAC36105FA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3ED718F-6A6A-64F1-0EFC-25AAC0A62C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533A8F1-5351-FA2C-2E4E-38D054A010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4EAFC1-42C1-4104-849C-16CCB05CB64E}" type="datetimeFigureOut">
              <a:rPr lang="de-DE" smtClean="0"/>
              <a:t>26.04.2023</a:t>
            </a:fld>
            <a:endParaRPr lang="de-DE"/>
          </a:p>
        </p:txBody>
      </p:sp>
      <p:sp>
        <p:nvSpPr>
          <p:cNvPr id="5" name="Fußzeilenplatzhalter 4">
            <a:extLst>
              <a:ext uri="{FF2B5EF4-FFF2-40B4-BE49-F238E27FC236}">
                <a16:creationId xmlns:a16="http://schemas.microsoft.com/office/drawing/2014/main" id="{8B6B9277-C631-DAB6-759A-4CC16193F5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B8D0D4D2-166F-30CC-8F6B-A3FB2F7A35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15ABF6-E311-4434-BC01-E20239020B9F}" type="slidenum">
              <a:rPr lang="de-DE" smtClean="0"/>
              <a:t>‹Nr.›</a:t>
            </a:fld>
            <a:endParaRPr lang="de-DE"/>
          </a:p>
        </p:txBody>
      </p:sp>
    </p:spTree>
    <p:extLst>
      <p:ext uri="{BB962C8B-B14F-4D97-AF65-F5344CB8AC3E}">
        <p14:creationId xmlns:p14="http://schemas.microsoft.com/office/powerpoint/2010/main" val="25133640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hyperlink" Target="https://mathworks.force.com/MATLABAmbassadorCommunity/s/" TargetMode="External"/><Relationship Id="rId2" Type="http://schemas.openxmlformats.org/officeDocument/2006/relationships/hyperlink" Target="mailto:ab12xyz@matlab.rbg.tum.de" TargetMode="Externa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8.png"/><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9.png"/><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0.png"/><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10.xml"/><Relationship Id="rId7" Type="http://schemas.openxmlformats.org/officeDocument/2006/relationships/diagramColors" Target="../diagrams/colors5.xml"/><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B515DF-9BA0-8E44-71C4-35FE4030EF49}"/>
              </a:ext>
            </a:extLst>
          </p:cNvPr>
          <p:cNvSpPr>
            <a:spLocks noGrp="1"/>
          </p:cNvSpPr>
          <p:nvPr>
            <p:ph type="title"/>
          </p:nvPr>
        </p:nvSpPr>
        <p:spPr/>
        <p:txBody>
          <a:bodyPr/>
          <a:lstStyle/>
          <a:p>
            <a:r>
              <a:rPr lang="de-DE" dirty="0"/>
              <a:t>Welcome </a:t>
            </a:r>
            <a:r>
              <a:rPr lang="de-DE" dirty="0" err="1"/>
              <a:t>to</a:t>
            </a:r>
            <a:r>
              <a:rPr lang="de-DE" dirty="0"/>
              <a:t> </a:t>
            </a:r>
            <a:r>
              <a:rPr lang="de-DE" dirty="0" err="1"/>
              <a:t>the</a:t>
            </a:r>
            <a:r>
              <a:rPr lang="de-DE" dirty="0"/>
              <a:t> </a:t>
            </a:r>
            <a:r>
              <a:rPr lang="de-DE" dirty="0" err="1"/>
              <a:t>RaspberryPi</a:t>
            </a:r>
            <a:r>
              <a:rPr lang="de-DE" dirty="0"/>
              <a:t> </a:t>
            </a:r>
            <a:r>
              <a:rPr lang="de-DE" dirty="0" err="1"/>
              <a:t>with</a:t>
            </a:r>
            <a:r>
              <a:rPr lang="de-DE" dirty="0"/>
              <a:t> MATLAB Workshop!</a:t>
            </a:r>
            <a:br>
              <a:rPr lang="de-DE" dirty="0"/>
            </a:br>
            <a:endParaRPr lang="de-DE" dirty="0">
              <a:solidFill>
                <a:schemeClr val="tx1"/>
              </a:solidFill>
            </a:endParaRPr>
          </a:p>
        </p:txBody>
      </p:sp>
      <p:sp>
        <p:nvSpPr>
          <p:cNvPr id="6" name="Textplatzhalter 3">
            <a:extLst>
              <a:ext uri="{FF2B5EF4-FFF2-40B4-BE49-F238E27FC236}">
                <a16:creationId xmlns:a16="http://schemas.microsoft.com/office/drawing/2014/main" id="{8BE667FE-0350-F8D8-7155-378AF22752A5}"/>
              </a:ext>
            </a:extLst>
          </p:cNvPr>
          <p:cNvSpPr txBox="1">
            <a:spLocks/>
          </p:cNvSpPr>
          <p:nvPr/>
        </p:nvSpPr>
        <p:spPr>
          <a:xfrm>
            <a:off x="3555998" y="2028825"/>
            <a:ext cx="5080001" cy="3505200"/>
          </a:xfrm>
          <a:prstGeom prst="rect">
            <a:avLst/>
          </a:prstGeom>
        </p:spPr>
        <p:txBody>
          <a:bodyPr vert="horz" lIns="91440" tIns="45720" rIns="91440" bIns="45720" rtlCol="0" anchor="t">
            <a:noAutofit/>
          </a:bodyPr>
          <a:lstStyle>
            <a:lvl1pPr marL="0" indent="0" algn="l" defTabSz="916680" rtl="0" eaLnBrk="1" latinLnBrk="0" hangingPunct="1">
              <a:spcBef>
                <a:spcPct val="20000"/>
              </a:spcBef>
              <a:buClr>
                <a:schemeClr val="tx2"/>
              </a:buClr>
              <a:buSzPct val="75000"/>
              <a:buFont typeface="Wingdings" pitchFamily="2" charset="2"/>
              <a:buNone/>
              <a:defRPr sz="2000" b="0" i="0" kern="1200" baseline="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de-DE" dirty="0"/>
              <a:t>Follow </a:t>
            </a:r>
            <a:r>
              <a:rPr lang="de-DE" dirty="0" err="1"/>
              <a:t>us</a:t>
            </a:r>
            <a:r>
              <a:rPr lang="de-DE" dirty="0"/>
              <a:t> on </a:t>
            </a:r>
            <a:r>
              <a:rPr lang="de-DE" dirty="0" err="1"/>
              <a:t>instagram</a:t>
            </a:r>
            <a:endParaRPr lang="de-DE" dirty="0"/>
          </a:p>
          <a:p>
            <a:pPr algn="ctr"/>
            <a:r>
              <a:rPr lang="de-DE" b="1" dirty="0"/>
              <a:t>@matlab.tum</a:t>
            </a:r>
          </a:p>
          <a:p>
            <a:pPr algn="ctr"/>
            <a:endParaRPr lang="de-DE" dirty="0"/>
          </a:p>
          <a:p>
            <a:pPr algn="ctr"/>
            <a:endParaRPr lang="de-DE" dirty="0"/>
          </a:p>
        </p:txBody>
      </p:sp>
      <p:pic>
        <p:nvPicPr>
          <p:cNvPr id="11" name="Picture 2">
            <a:extLst>
              <a:ext uri="{FF2B5EF4-FFF2-40B4-BE49-F238E27FC236}">
                <a16:creationId xmlns:a16="http://schemas.microsoft.com/office/drawing/2014/main" id="{1CCE826A-5259-F409-60DC-5F67D5B23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0106" y="2895600"/>
            <a:ext cx="2871787" cy="2871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209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5FCE0B-4F7F-50B7-7892-D06808661F31}"/>
              </a:ext>
            </a:extLst>
          </p:cNvPr>
          <p:cNvSpPr>
            <a:spLocks noGrp="1"/>
          </p:cNvSpPr>
          <p:nvPr>
            <p:ph type="title"/>
          </p:nvPr>
        </p:nvSpPr>
        <p:spPr>
          <a:xfrm>
            <a:off x="-1653116" y="-186267"/>
            <a:ext cx="10515600" cy="1325563"/>
          </a:xfrm>
        </p:spPr>
        <p:txBody>
          <a:bodyPr/>
          <a:lstStyle/>
          <a:p>
            <a:pPr algn="ctr"/>
            <a:r>
              <a:rPr lang="de-DE" dirty="0"/>
              <a:t>Was soll der Roboter können?</a:t>
            </a:r>
          </a:p>
        </p:txBody>
      </p:sp>
      <p:sp>
        <p:nvSpPr>
          <p:cNvPr id="10" name="Textfeld 9">
            <a:extLst>
              <a:ext uri="{FF2B5EF4-FFF2-40B4-BE49-F238E27FC236}">
                <a16:creationId xmlns:a16="http://schemas.microsoft.com/office/drawing/2014/main" id="{1054206C-92EC-86D0-41A5-7D7B20458297}"/>
              </a:ext>
            </a:extLst>
          </p:cNvPr>
          <p:cNvSpPr txBox="1"/>
          <p:nvPr/>
        </p:nvSpPr>
        <p:spPr>
          <a:xfrm>
            <a:off x="7667625" y="1026389"/>
            <a:ext cx="4276725" cy="415498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Einfachster möglicher Roboter: 2 Gelenke, planar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Spitze (Endeffektor) zeigt auf einen beliebigen Punkt im Koordinatensystem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Demonstration grundlegender Algorithmen aus der Robotik</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Robot_Video">
            <a:hlinkClick r:id="" action="ppaction://media"/>
            <a:extLst>
              <a:ext uri="{FF2B5EF4-FFF2-40B4-BE49-F238E27FC236}">
                <a16:creationId xmlns:a16="http://schemas.microsoft.com/office/drawing/2014/main" id="{90AB9611-1679-C897-125C-B2DD3CFC03C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0525" y="947651"/>
            <a:ext cx="7031264" cy="5273448"/>
          </a:xfrm>
          <a:prstGeom prst="rect">
            <a:avLst/>
          </a:prstGeom>
        </p:spPr>
      </p:pic>
    </p:spTree>
    <p:extLst>
      <p:ext uri="{BB962C8B-B14F-4D97-AF65-F5344CB8AC3E}">
        <p14:creationId xmlns:p14="http://schemas.microsoft.com/office/powerpoint/2010/main" val="318463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AF8D8-5689-1936-6F53-637AD0BA171F}"/>
              </a:ext>
            </a:extLst>
          </p:cNvPr>
          <p:cNvSpPr>
            <a:spLocks noGrp="1"/>
          </p:cNvSpPr>
          <p:nvPr>
            <p:ph type="title"/>
          </p:nvPr>
        </p:nvSpPr>
        <p:spPr/>
        <p:txBody>
          <a:bodyPr/>
          <a:lstStyle/>
          <a:p>
            <a:r>
              <a:rPr lang="de-DE" dirty="0"/>
              <a:t>Dieser Workshop soll..</a:t>
            </a:r>
          </a:p>
        </p:txBody>
      </p:sp>
      <p:sp>
        <p:nvSpPr>
          <p:cNvPr id="3" name="Inhaltsplatzhalter 2">
            <a:extLst>
              <a:ext uri="{FF2B5EF4-FFF2-40B4-BE49-F238E27FC236}">
                <a16:creationId xmlns:a16="http://schemas.microsoft.com/office/drawing/2014/main" id="{9CC19C08-C88C-7E99-1734-CC25DFAE7DD7}"/>
              </a:ext>
            </a:extLst>
          </p:cNvPr>
          <p:cNvSpPr>
            <a:spLocks noGrp="1"/>
          </p:cNvSpPr>
          <p:nvPr>
            <p:ph idx="1"/>
          </p:nvPr>
        </p:nvSpPr>
        <p:spPr/>
        <p:txBody>
          <a:bodyPr>
            <a:normAutofit lnSpcReduction="10000"/>
          </a:bodyPr>
          <a:lstStyle/>
          <a:p>
            <a:r>
              <a:rPr lang="de-DE" dirty="0"/>
              <a:t>zeigen wie man euren Laptop mit einem </a:t>
            </a:r>
            <a:r>
              <a:rPr lang="de-DE" dirty="0" err="1"/>
              <a:t>Raspi</a:t>
            </a:r>
            <a:r>
              <a:rPr lang="de-DE" dirty="0"/>
              <a:t> verbindet</a:t>
            </a:r>
          </a:p>
          <a:p>
            <a:endParaRPr lang="de-DE" dirty="0"/>
          </a:p>
          <a:p>
            <a:r>
              <a:rPr lang="de-DE" dirty="0"/>
              <a:t>zeigen wie man den </a:t>
            </a:r>
            <a:r>
              <a:rPr lang="de-DE" dirty="0" err="1"/>
              <a:t>Raspi</a:t>
            </a:r>
            <a:r>
              <a:rPr lang="de-DE" dirty="0"/>
              <a:t> zum steuern eines einfachen Roboters benutzt</a:t>
            </a:r>
          </a:p>
          <a:p>
            <a:endParaRPr lang="de-DE" dirty="0"/>
          </a:p>
          <a:p>
            <a:r>
              <a:rPr lang="de-DE" dirty="0"/>
              <a:t>zeigen wie MATLAB für die Steuerung benutzt werden kann:</a:t>
            </a:r>
          </a:p>
          <a:p>
            <a:pPr lvl="1"/>
            <a:r>
              <a:rPr lang="de-DE" dirty="0"/>
              <a:t>Vorwärtskinematik</a:t>
            </a:r>
          </a:p>
          <a:p>
            <a:pPr lvl="1"/>
            <a:r>
              <a:rPr lang="de-DE" dirty="0"/>
              <a:t>Rückwärtskinematik</a:t>
            </a:r>
          </a:p>
          <a:p>
            <a:pPr lvl="1"/>
            <a:endParaRPr lang="de-DE" dirty="0"/>
          </a:p>
          <a:p>
            <a:pPr marL="0" indent="0" algn="ctr">
              <a:buNone/>
            </a:pPr>
            <a:r>
              <a:rPr lang="de-DE" b="1" dirty="0" err="1"/>
              <a:t>Vorallem</a:t>
            </a:r>
            <a:r>
              <a:rPr lang="de-DE" b="1" dirty="0"/>
              <a:t>: Zu eigenen Projekten anregen!</a:t>
            </a:r>
          </a:p>
        </p:txBody>
      </p:sp>
    </p:spTree>
    <p:extLst>
      <p:ext uri="{BB962C8B-B14F-4D97-AF65-F5344CB8AC3E}">
        <p14:creationId xmlns:p14="http://schemas.microsoft.com/office/powerpoint/2010/main" val="2723325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6199B0-A9AC-BF48-42E0-5ADBC08F0060}"/>
              </a:ext>
            </a:extLst>
          </p:cNvPr>
          <p:cNvSpPr>
            <a:spLocks noGrp="1"/>
          </p:cNvSpPr>
          <p:nvPr>
            <p:ph type="title"/>
          </p:nvPr>
        </p:nvSpPr>
        <p:spPr>
          <a:xfrm>
            <a:off x="304800" y="-8467"/>
            <a:ext cx="10515600" cy="1325563"/>
          </a:xfrm>
        </p:spPr>
        <p:txBody>
          <a:bodyPr/>
          <a:lstStyle/>
          <a:p>
            <a:r>
              <a:rPr lang="de-DE" dirty="0" err="1"/>
              <a:t>Get</a:t>
            </a:r>
            <a:r>
              <a:rPr lang="de-DE" dirty="0"/>
              <a:t> </a:t>
            </a:r>
            <a:r>
              <a:rPr lang="de-DE" dirty="0" err="1"/>
              <a:t>started</a:t>
            </a:r>
            <a:r>
              <a:rPr lang="de-DE" dirty="0"/>
              <a:t>:</a:t>
            </a:r>
          </a:p>
        </p:txBody>
      </p:sp>
      <p:sp>
        <p:nvSpPr>
          <p:cNvPr id="3" name="Inhaltsplatzhalter 2">
            <a:extLst>
              <a:ext uri="{FF2B5EF4-FFF2-40B4-BE49-F238E27FC236}">
                <a16:creationId xmlns:a16="http://schemas.microsoft.com/office/drawing/2014/main" id="{641DE972-77D1-B445-F61A-9F8FB2A224D3}"/>
              </a:ext>
            </a:extLst>
          </p:cNvPr>
          <p:cNvSpPr>
            <a:spLocks noGrp="1"/>
          </p:cNvSpPr>
          <p:nvPr>
            <p:ph idx="1"/>
          </p:nvPr>
        </p:nvSpPr>
        <p:spPr>
          <a:xfrm>
            <a:off x="313267" y="1143000"/>
            <a:ext cx="10515600" cy="5638800"/>
          </a:xfrm>
        </p:spPr>
        <p:txBody>
          <a:bodyPr>
            <a:normAutofit lnSpcReduction="10000"/>
          </a:bodyPr>
          <a:lstStyle/>
          <a:p>
            <a:pPr marL="514350" indent="-514350">
              <a:buFont typeface="+mj-lt"/>
              <a:buAutoNum type="arabicPeriod"/>
            </a:pPr>
            <a:r>
              <a:rPr lang="de-DE" dirty="0"/>
              <a:t>Bildet 3er Gruppen jeweils mit einem Robot</a:t>
            </a:r>
          </a:p>
          <a:p>
            <a:pPr marL="514350" indent="-514350">
              <a:buFont typeface="+mj-lt"/>
              <a:buAutoNum type="arabicPeriod"/>
            </a:pPr>
            <a:r>
              <a:rPr lang="de-DE" dirty="0"/>
              <a:t>Entscheidet euch wessen Laptop mit dem </a:t>
            </a:r>
            <a:r>
              <a:rPr lang="de-DE" dirty="0" err="1"/>
              <a:t>Raspi</a:t>
            </a:r>
            <a:r>
              <a:rPr lang="de-DE" dirty="0"/>
              <a:t> verbunden werden soll (</a:t>
            </a:r>
            <a:r>
              <a:rPr lang="de-DE" dirty="0" err="1"/>
              <a:t>Matlab</a:t>
            </a:r>
            <a:r>
              <a:rPr lang="de-DE" dirty="0"/>
              <a:t> 2023a + </a:t>
            </a:r>
            <a:r>
              <a:rPr lang="de-DE" dirty="0" err="1"/>
              <a:t>RaspberryPi</a:t>
            </a:r>
            <a:r>
              <a:rPr lang="de-DE" dirty="0"/>
              <a:t> Support Package installiert)</a:t>
            </a:r>
          </a:p>
          <a:p>
            <a:pPr marL="514350" indent="-514350">
              <a:buFont typeface="+mj-lt"/>
              <a:buAutoNum type="arabicPeriod"/>
            </a:pPr>
            <a:r>
              <a:rPr lang="de-DE" dirty="0"/>
              <a:t>Verbindet </a:t>
            </a:r>
            <a:r>
              <a:rPr lang="de-DE" b="1" dirty="0"/>
              <a:t>zuerst</a:t>
            </a:r>
            <a:r>
              <a:rPr lang="de-DE" dirty="0"/>
              <a:t> das Ethernet Cable (ggf. Adapter) und </a:t>
            </a:r>
            <a:r>
              <a:rPr lang="de-DE" b="1" dirty="0"/>
              <a:t>dann</a:t>
            </a:r>
            <a:r>
              <a:rPr lang="de-DE" dirty="0"/>
              <a:t> das USB Kabel mit eurem Laptop</a:t>
            </a:r>
          </a:p>
          <a:p>
            <a:pPr marL="514350" indent="-514350">
              <a:buFont typeface="+mj-lt"/>
              <a:buAutoNum type="arabicPeriod"/>
            </a:pPr>
            <a:r>
              <a:rPr lang="de-DE" dirty="0"/>
              <a:t>Ladet die Workshop ZIP herunter (QR Code)</a:t>
            </a:r>
          </a:p>
          <a:p>
            <a:pPr marL="514350" indent="-514350">
              <a:buAutoNum type="arabicPeriod" startAt="5"/>
            </a:pPr>
            <a:r>
              <a:rPr lang="de-DE" dirty="0"/>
              <a:t>Öffnet </a:t>
            </a:r>
            <a:r>
              <a:rPr lang="de-DE" dirty="0" err="1"/>
              <a:t>robotArm.m</a:t>
            </a:r>
            <a:r>
              <a:rPr lang="de-DE" dirty="0"/>
              <a:t> und kommentiert die richtige IP</a:t>
            </a:r>
          </a:p>
          <a:p>
            <a:pPr marL="0" indent="0">
              <a:buNone/>
            </a:pPr>
            <a:r>
              <a:rPr lang="de-DE" dirty="0"/>
              <a:t>      ein (vgl. Label auf </a:t>
            </a:r>
            <a:r>
              <a:rPr lang="de-DE" dirty="0" err="1"/>
              <a:t>Raspi</a:t>
            </a:r>
            <a:r>
              <a:rPr lang="de-DE" dirty="0"/>
              <a:t>)</a:t>
            </a:r>
          </a:p>
          <a:p>
            <a:pPr marL="514350" indent="-514350">
              <a:buAutoNum type="arabicPeriod" startAt="6"/>
            </a:pPr>
            <a:r>
              <a:rPr lang="de-DE" dirty="0"/>
              <a:t>RUN </a:t>
            </a:r>
            <a:r>
              <a:rPr lang="de-DE" dirty="0" err="1"/>
              <a:t>robotArm.m</a:t>
            </a:r>
            <a:endParaRPr lang="de-DE" dirty="0"/>
          </a:p>
          <a:p>
            <a:pPr marL="514350" indent="-514350">
              <a:buAutoNum type="arabicPeriod" startAt="6"/>
            </a:pPr>
            <a:endParaRPr lang="de-DE" dirty="0"/>
          </a:p>
          <a:p>
            <a:pPr marL="0" indent="0">
              <a:buNone/>
            </a:pPr>
            <a:r>
              <a:rPr lang="de-DE" b="1" dirty="0"/>
              <a:t>Troubleshooting</a:t>
            </a:r>
            <a:r>
              <a:rPr lang="de-DE" dirty="0"/>
              <a:t>: Firewall aus, Schritt 3 wiederholen,</a:t>
            </a:r>
          </a:p>
          <a:p>
            <a:pPr marL="0" indent="0">
              <a:buNone/>
            </a:pPr>
            <a:r>
              <a:rPr lang="de-DE" dirty="0"/>
              <a:t> um Hilfe bitten ;)</a:t>
            </a:r>
          </a:p>
          <a:p>
            <a:pPr marL="0" indent="0">
              <a:buNone/>
            </a:pPr>
            <a:endParaRPr lang="de-DE" dirty="0"/>
          </a:p>
          <a:p>
            <a:pPr marL="0" indent="0">
              <a:buNone/>
            </a:pPr>
            <a:endParaRPr lang="de-DE" dirty="0"/>
          </a:p>
          <a:p>
            <a:pPr marL="0" indent="0">
              <a:buNone/>
            </a:pPr>
            <a:endParaRPr lang="de-DE" dirty="0"/>
          </a:p>
          <a:p>
            <a:pPr marL="514350" indent="-514350">
              <a:buFont typeface="+mj-lt"/>
              <a:buAutoNum type="arabicPeriod"/>
            </a:pPr>
            <a:endParaRPr lang="de-DE" dirty="0"/>
          </a:p>
          <a:p>
            <a:pPr marL="0" indent="0">
              <a:buNone/>
            </a:pPr>
            <a:endParaRPr lang="de-DE" dirty="0"/>
          </a:p>
          <a:p>
            <a:pPr marL="0" indent="0">
              <a:buNone/>
            </a:pPr>
            <a:endParaRPr lang="de-DE" dirty="0"/>
          </a:p>
        </p:txBody>
      </p:sp>
      <p:pic>
        <p:nvPicPr>
          <p:cNvPr id="6" name="Grafik 5">
            <a:extLst>
              <a:ext uri="{FF2B5EF4-FFF2-40B4-BE49-F238E27FC236}">
                <a16:creationId xmlns:a16="http://schemas.microsoft.com/office/drawing/2014/main" id="{33998EC8-372C-6731-3FD7-91F5F58B4B4E}"/>
              </a:ext>
            </a:extLst>
          </p:cNvPr>
          <p:cNvPicPr>
            <a:picLocks noChangeAspect="1"/>
          </p:cNvPicPr>
          <p:nvPr/>
        </p:nvPicPr>
        <p:blipFill rotWithShape="1">
          <a:blip r:embed="rId2">
            <a:extLst>
              <a:ext uri="{28A0092B-C50C-407E-A947-70E740481C1C}">
                <a14:useLocalDpi xmlns:a14="http://schemas.microsoft.com/office/drawing/2010/main" val="0"/>
              </a:ext>
            </a:extLst>
          </a:blip>
          <a:srcRect l="13741" t="13252" r="9346"/>
          <a:stretch/>
        </p:blipFill>
        <p:spPr>
          <a:xfrm>
            <a:off x="8632805" y="3257204"/>
            <a:ext cx="3559195" cy="3600796"/>
          </a:xfrm>
          <a:prstGeom prst="rect">
            <a:avLst/>
          </a:prstGeom>
        </p:spPr>
      </p:pic>
    </p:spTree>
    <p:extLst>
      <p:ext uri="{BB962C8B-B14F-4D97-AF65-F5344CB8AC3E}">
        <p14:creationId xmlns:p14="http://schemas.microsoft.com/office/powerpoint/2010/main" val="4291682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992415-84B6-49F2-B54F-0047AC791B82}"/>
              </a:ext>
            </a:extLst>
          </p:cNvPr>
          <p:cNvSpPr>
            <a:spLocks noGrp="1"/>
          </p:cNvSpPr>
          <p:nvPr>
            <p:ph type="title"/>
          </p:nvPr>
        </p:nvSpPr>
        <p:spPr/>
        <p:txBody>
          <a:bodyPr/>
          <a:lstStyle/>
          <a:p>
            <a:r>
              <a:rPr lang="de-DE" dirty="0" err="1"/>
              <a:t>To</a:t>
            </a:r>
            <a:r>
              <a:rPr lang="de-DE" dirty="0"/>
              <a:t> Do</a:t>
            </a:r>
          </a:p>
        </p:txBody>
      </p:sp>
      <p:sp>
        <p:nvSpPr>
          <p:cNvPr id="3" name="Content Placeholder 13">
            <a:extLst>
              <a:ext uri="{FF2B5EF4-FFF2-40B4-BE49-F238E27FC236}">
                <a16:creationId xmlns:a16="http://schemas.microsoft.com/office/drawing/2014/main" id="{33516D25-3DE1-4112-89EE-85E5B2E297CE}"/>
              </a:ext>
            </a:extLst>
          </p:cNvPr>
          <p:cNvSpPr txBox="1">
            <a:spLocks/>
          </p:cNvSpPr>
          <p:nvPr/>
        </p:nvSpPr>
        <p:spPr>
          <a:xfrm>
            <a:off x="609600" y="1752600"/>
            <a:ext cx="8458200" cy="434340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spcBef>
                <a:spcPts val="1200"/>
              </a:spcBef>
            </a:pPr>
            <a:r>
              <a:rPr lang="de-DE" sz="2000" dirty="0"/>
              <a:t>MATLAB Account Daten bereithalten (</a:t>
            </a:r>
            <a:r>
              <a:rPr lang="de-DE" sz="2000" dirty="0">
                <a:hlinkClick r:id="rId2"/>
              </a:rPr>
              <a:t>ab12xyz@matlab.rbg.tum.de</a:t>
            </a:r>
            <a:r>
              <a:rPr lang="de-DE" sz="2000" dirty="0"/>
              <a:t>) </a:t>
            </a:r>
          </a:p>
          <a:p>
            <a:pPr marL="0" indent="0">
              <a:spcBef>
                <a:spcPts val="1200"/>
              </a:spcBef>
              <a:buNone/>
            </a:pPr>
            <a:endParaRPr lang="de-DE" sz="1200" dirty="0"/>
          </a:p>
          <a:p>
            <a:pPr>
              <a:spcBef>
                <a:spcPts val="1200"/>
              </a:spcBef>
            </a:pPr>
            <a:r>
              <a:rPr lang="de-DE" sz="2000" dirty="0"/>
              <a:t>Hier einloggen und der TUM-Gruppe beitreten.</a:t>
            </a:r>
          </a:p>
          <a:p>
            <a:pPr lvl="1">
              <a:spcBef>
                <a:spcPts val="1200"/>
              </a:spcBef>
            </a:pPr>
            <a:r>
              <a:rPr lang="de-DE" sz="1600" dirty="0">
                <a:hlinkClick r:id="rId3"/>
              </a:rPr>
              <a:t>https://mathworks.force.com/MATLABAmbassadorCommunity/s/</a:t>
            </a:r>
            <a:endParaRPr lang="de-DE" sz="1600" dirty="0"/>
          </a:p>
          <a:p>
            <a:pPr marL="458340" lvl="1" indent="0">
              <a:spcBef>
                <a:spcPts val="1200"/>
              </a:spcBef>
              <a:buNone/>
            </a:pPr>
            <a:endParaRPr lang="de-DE" sz="1204" dirty="0"/>
          </a:p>
          <a:p>
            <a:pPr>
              <a:spcBef>
                <a:spcPts val="1200"/>
              </a:spcBef>
            </a:pPr>
            <a:r>
              <a:rPr lang="de-DE" sz="2000" dirty="0"/>
              <a:t>Zip-Ordner (</a:t>
            </a:r>
            <a:r>
              <a:rPr lang="de-DE" sz="2000" i="1" dirty="0"/>
              <a:t>Olympiade</a:t>
            </a:r>
            <a:r>
              <a:rPr lang="de-DE" sz="2000" dirty="0"/>
              <a:t>) herunterladen und extrahieren</a:t>
            </a:r>
          </a:p>
          <a:p>
            <a:pPr marL="0" indent="0">
              <a:spcBef>
                <a:spcPts val="1200"/>
              </a:spcBef>
              <a:spcAft>
                <a:spcPts val="1200"/>
              </a:spcAft>
              <a:buNone/>
            </a:pPr>
            <a:endParaRPr lang="de-DE" sz="2000" dirty="0"/>
          </a:p>
          <a:p>
            <a:pPr marL="0" indent="0">
              <a:spcBef>
                <a:spcPts val="1200"/>
              </a:spcBef>
              <a:spcAft>
                <a:spcPts val="1200"/>
              </a:spcAft>
              <a:buNone/>
            </a:pPr>
            <a:endParaRPr lang="de-DE" sz="2000" dirty="0"/>
          </a:p>
          <a:p>
            <a:pPr marL="0" indent="0">
              <a:spcBef>
                <a:spcPts val="1200"/>
              </a:spcBef>
              <a:spcAft>
                <a:spcPts val="1200"/>
              </a:spcAft>
              <a:buNone/>
            </a:pPr>
            <a:endParaRPr lang="en-US" sz="2000" dirty="0"/>
          </a:p>
        </p:txBody>
      </p:sp>
    </p:spTree>
    <p:extLst>
      <p:ext uri="{BB962C8B-B14F-4D97-AF65-F5344CB8AC3E}">
        <p14:creationId xmlns:p14="http://schemas.microsoft.com/office/powerpoint/2010/main" val="17532312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44A2F1F-03C5-A54A-7043-C141ACC7078F}"/>
              </a:ext>
            </a:extLst>
          </p:cNvPr>
          <p:cNvSpPr>
            <a:spLocks noGrp="1"/>
          </p:cNvSpPr>
          <p:nvPr>
            <p:ph type="title"/>
          </p:nvPr>
        </p:nvSpPr>
        <p:spPr/>
        <p:txBody>
          <a:bodyPr/>
          <a:lstStyle/>
          <a:p>
            <a:r>
              <a:rPr lang="de-DE" dirty="0"/>
              <a:t>Wie kann man dieses Projekt zu Hause weiterführen?</a:t>
            </a:r>
          </a:p>
        </p:txBody>
      </p:sp>
    </p:spTree>
    <p:extLst>
      <p:ext uri="{BB962C8B-B14F-4D97-AF65-F5344CB8AC3E}">
        <p14:creationId xmlns:p14="http://schemas.microsoft.com/office/powerpoint/2010/main" val="15963045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44A2F1F-03C5-A54A-7043-C141ACC7078F}"/>
              </a:ext>
            </a:extLst>
          </p:cNvPr>
          <p:cNvSpPr>
            <a:spLocks noGrp="1"/>
          </p:cNvSpPr>
          <p:nvPr>
            <p:ph type="title"/>
          </p:nvPr>
        </p:nvSpPr>
        <p:spPr/>
        <p:txBody>
          <a:bodyPr/>
          <a:lstStyle/>
          <a:p>
            <a:r>
              <a:rPr lang="de-DE" dirty="0"/>
              <a:t>Wie kann man dieses Projekt zu Hause weiterführen?</a:t>
            </a:r>
          </a:p>
        </p:txBody>
      </p:sp>
      <p:sp>
        <p:nvSpPr>
          <p:cNvPr id="5" name="Content Placeholder 13">
            <a:extLst>
              <a:ext uri="{FF2B5EF4-FFF2-40B4-BE49-F238E27FC236}">
                <a16:creationId xmlns:a16="http://schemas.microsoft.com/office/drawing/2014/main" id="{112940C7-4F40-858C-FF40-C22D9859B218}"/>
              </a:ext>
            </a:extLst>
          </p:cNvPr>
          <p:cNvSpPr txBox="1">
            <a:spLocks/>
          </p:cNvSpPr>
          <p:nvPr/>
        </p:nvSpPr>
        <p:spPr>
          <a:xfrm>
            <a:off x="1790700" y="304800"/>
            <a:ext cx="8610600" cy="434340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gn="ctr">
              <a:spcBef>
                <a:spcPts val="1200"/>
              </a:spcBef>
              <a:buNone/>
            </a:pPr>
            <a:endParaRPr lang="de-DE" sz="2000" dirty="0"/>
          </a:p>
          <a:p>
            <a:pPr marL="0" indent="0" algn="ctr">
              <a:spcBef>
                <a:spcPts val="1200"/>
              </a:spcBef>
              <a:buNone/>
            </a:pPr>
            <a:endParaRPr lang="de-DE" sz="2000" dirty="0"/>
          </a:p>
          <a:p>
            <a:pPr marL="0" indent="0" algn="ctr">
              <a:spcBef>
                <a:spcPts val="1200"/>
              </a:spcBef>
              <a:buNone/>
            </a:pPr>
            <a:endParaRPr lang="de-DE" sz="2000" dirty="0"/>
          </a:p>
          <a:p>
            <a:pPr marL="0" indent="0" algn="ctr">
              <a:spcBef>
                <a:spcPts val="1200"/>
              </a:spcBef>
              <a:buNone/>
            </a:pPr>
            <a:r>
              <a:rPr lang="de-DE" sz="4400" dirty="0">
                <a:solidFill>
                  <a:srgbClr val="176DAD"/>
                </a:solidFill>
              </a:rPr>
              <a:t>Durch Simulation!</a:t>
            </a:r>
          </a:p>
          <a:p>
            <a:pPr marL="0" indent="0">
              <a:spcBef>
                <a:spcPts val="1200"/>
              </a:spcBef>
              <a:spcAft>
                <a:spcPts val="1200"/>
              </a:spcAft>
              <a:buNone/>
            </a:pPr>
            <a:endParaRPr lang="de-DE" sz="2000" dirty="0"/>
          </a:p>
          <a:p>
            <a:pPr marL="0" indent="0">
              <a:spcBef>
                <a:spcPts val="1200"/>
              </a:spcBef>
              <a:spcAft>
                <a:spcPts val="1200"/>
              </a:spcAft>
              <a:buNone/>
            </a:pPr>
            <a:endParaRPr lang="en-US" sz="2000" dirty="0"/>
          </a:p>
        </p:txBody>
      </p:sp>
      <p:pic>
        <p:nvPicPr>
          <p:cNvPr id="2" name="model_workspace">
            <a:hlinkClick r:id="" action="ppaction://media"/>
            <a:extLst>
              <a:ext uri="{FF2B5EF4-FFF2-40B4-BE49-F238E27FC236}">
                <a16:creationId xmlns:a16="http://schemas.microsoft.com/office/drawing/2014/main" id="{13F8E56B-5048-1645-502F-572788F492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12840" y="2895600"/>
            <a:ext cx="8588460" cy="3245690"/>
          </a:xfrm>
          <a:prstGeom prst="rect">
            <a:avLst/>
          </a:prstGeom>
        </p:spPr>
      </p:pic>
    </p:spTree>
    <p:extLst>
      <p:ext uri="{BB962C8B-B14F-4D97-AF65-F5344CB8AC3E}">
        <p14:creationId xmlns:p14="http://schemas.microsoft.com/office/powerpoint/2010/main" val="179687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44A2F1F-03C5-A54A-7043-C141ACC7078F}"/>
              </a:ext>
            </a:extLst>
          </p:cNvPr>
          <p:cNvSpPr>
            <a:spLocks noGrp="1"/>
          </p:cNvSpPr>
          <p:nvPr>
            <p:ph type="title"/>
          </p:nvPr>
        </p:nvSpPr>
        <p:spPr/>
        <p:txBody>
          <a:bodyPr/>
          <a:lstStyle/>
          <a:p>
            <a:r>
              <a:rPr lang="de-DE" dirty="0"/>
              <a:t>MATLAB + Simulink + </a:t>
            </a:r>
            <a:r>
              <a:rPr lang="de-DE" dirty="0" err="1"/>
              <a:t>Simscape</a:t>
            </a:r>
            <a:endParaRPr lang="de-DE" dirty="0"/>
          </a:p>
        </p:txBody>
      </p:sp>
      <p:pic>
        <p:nvPicPr>
          <p:cNvPr id="7" name="Grafik 6">
            <a:extLst>
              <a:ext uri="{FF2B5EF4-FFF2-40B4-BE49-F238E27FC236}">
                <a16:creationId xmlns:a16="http://schemas.microsoft.com/office/drawing/2014/main" id="{074D81A0-BED7-6C3C-625A-2AA1013E8646}"/>
              </a:ext>
            </a:extLst>
          </p:cNvPr>
          <p:cNvPicPr>
            <a:picLocks noChangeAspect="1"/>
          </p:cNvPicPr>
          <p:nvPr/>
        </p:nvPicPr>
        <p:blipFill rotWithShape="1">
          <a:blip r:embed="rId2"/>
          <a:srcRect l="9374" t="17778" r="7501" b="11111"/>
          <a:stretch/>
        </p:blipFill>
        <p:spPr>
          <a:xfrm>
            <a:off x="1752600" y="1687285"/>
            <a:ext cx="7239000" cy="3483429"/>
          </a:xfrm>
          <a:prstGeom prst="rect">
            <a:avLst/>
          </a:prstGeom>
        </p:spPr>
      </p:pic>
      <p:sp>
        <p:nvSpPr>
          <p:cNvPr id="8" name="Rechteck: abgerundete Ecken 7">
            <a:extLst>
              <a:ext uri="{FF2B5EF4-FFF2-40B4-BE49-F238E27FC236}">
                <a16:creationId xmlns:a16="http://schemas.microsoft.com/office/drawing/2014/main" id="{19BE7848-8964-DB99-1CEE-6C3BCBE62BBE}"/>
              </a:ext>
            </a:extLst>
          </p:cNvPr>
          <p:cNvSpPr/>
          <p:nvPr/>
        </p:nvSpPr>
        <p:spPr>
          <a:xfrm>
            <a:off x="2543175" y="5394959"/>
            <a:ext cx="2819400" cy="914400"/>
          </a:xfrm>
          <a:prstGeom prst="roundRect">
            <a:avLst/>
          </a:prstGeom>
          <a:solidFill>
            <a:srgbClr val="024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latin typeface="Arial" pitchFamily="34" charset="0"/>
                <a:cs typeface="Arial" pitchFamily="34" charset="0"/>
              </a:rPr>
              <a:t>Simulink Block </a:t>
            </a:r>
            <a:r>
              <a:rPr lang="de-DE" b="1" dirty="0" err="1">
                <a:latin typeface="Arial" pitchFamily="34" charset="0"/>
                <a:cs typeface="Arial" pitchFamily="34" charset="0"/>
              </a:rPr>
              <a:t>Diagram</a:t>
            </a:r>
            <a:endParaRPr lang="de-DE" b="1" dirty="0">
              <a:latin typeface="Arial" pitchFamily="34" charset="0"/>
              <a:cs typeface="Arial" pitchFamily="34" charset="0"/>
            </a:endParaRPr>
          </a:p>
        </p:txBody>
      </p:sp>
      <p:sp>
        <p:nvSpPr>
          <p:cNvPr id="9" name="Rechteck: abgerundete Ecken 8">
            <a:extLst>
              <a:ext uri="{FF2B5EF4-FFF2-40B4-BE49-F238E27FC236}">
                <a16:creationId xmlns:a16="http://schemas.microsoft.com/office/drawing/2014/main" id="{9023A867-A5A3-F862-D8BA-56754A82E95B}"/>
              </a:ext>
            </a:extLst>
          </p:cNvPr>
          <p:cNvSpPr/>
          <p:nvPr/>
        </p:nvSpPr>
        <p:spPr>
          <a:xfrm>
            <a:off x="6934200" y="5385434"/>
            <a:ext cx="2819400" cy="914400"/>
          </a:xfrm>
          <a:prstGeom prst="roundRect">
            <a:avLst/>
          </a:prstGeom>
          <a:solidFill>
            <a:srgbClr val="024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latin typeface="Arial" pitchFamily="34" charset="0"/>
                <a:cs typeface="Arial" pitchFamily="34" charset="0"/>
              </a:rPr>
              <a:t>Simscape</a:t>
            </a:r>
            <a:endParaRPr lang="de-DE" b="1" dirty="0">
              <a:latin typeface="Arial" pitchFamily="34" charset="0"/>
              <a:cs typeface="Arial" pitchFamily="34" charset="0"/>
            </a:endParaRPr>
          </a:p>
        </p:txBody>
      </p:sp>
    </p:spTree>
    <p:extLst>
      <p:ext uri="{BB962C8B-B14F-4D97-AF65-F5344CB8AC3E}">
        <p14:creationId xmlns:p14="http://schemas.microsoft.com/office/powerpoint/2010/main" val="13268784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8EC118-BAE4-EB9C-DB30-3870E46B3B2C}"/>
              </a:ext>
            </a:extLst>
          </p:cNvPr>
          <p:cNvSpPr>
            <a:spLocks noGrp="1"/>
          </p:cNvSpPr>
          <p:nvPr>
            <p:ph type="title"/>
          </p:nvPr>
        </p:nvSpPr>
        <p:spPr/>
        <p:txBody>
          <a:bodyPr/>
          <a:lstStyle/>
          <a:p>
            <a:r>
              <a:rPr lang="de-DE" dirty="0"/>
              <a:t>Von CAD zu MATLAB</a:t>
            </a:r>
          </a:p>
        </p:txBody>
      </p:sp>
      <p:graphicFrame>
        <p:nvGraphicFramePr>
          <p:cNvPr id="3" name="Diagramm 2">
            <a:extLst>
              <a:ext uri="{FF2B5EF4-FFF2-40B4-BE49-F238E27FC236}">
                <a16:creationId xmlns:a16="http://schemas.microsoft.com/office/drawing/2014/main" id="{FBF4F5A2-C5DE-9642-7959-6AC30E59CBBA}"/>
              </a:ext>
            </a:extLst>
          </p:cNvPr>
          <p:cNvGraphicFramePr/>
          <p:nvPr>
            <p:extLst>
              <p:ext uri="{D42A27DB-BD31-4B8C-83A1-F6EECF244321}">
                <p14:modId xmlns:p14="http://schemas.microsoft.com/office/powerpoint/2010/main" val="4021377653"/>
              </p:ext>
            </p:extLst>
          </p:nvPr>
        </p:nvGraphicFramePr>
        <p:xfrm>
          <a:off x="1143000" y="548640"/>
          <a:ext cx="9906000" cy="2575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fik 4">
            <a:extLst>
              <a:ext uri="{FF2B5EF4-FFF2-40B4-BE49-F238E27FC236}">
                <a16:creationId xmlns:a16="http://schemas.microsoft.com/office/drawing/2014/main" id="{CC7298AD-DDB3-B9C0-58EF-F20443BA9D84}"/>
              </a:ext>
            </a:extLst>
          </p:cNvPr>
          <p:cNvPicPr>
            <a:picLocks noChangeAspect="1"/>
          </p:cNvPicPr>
          <p:nvPr/>
        </p:nvPicPr>
        <p:blipFill rotWithShape="1">
          <a:blip r:embed="rId7"/>
          <a:srcRect b="8140"/>
          <a:stretch/>
        </p:blipFill>
        <p:spPr>
          <a:xfrm>
            <a:off x="2705100" y="3048000"/>
            <a:ext cx="6781800" cy="3504249"/>
          </a:xfrm>
          <a:prstGeom prst="rect">
            <a:avLst/>
          </a:prstGeom>
        </p:spPr>
      </p:pic>
    </p:spTree>
    <p:extLst>
      <p:ext uri="{BB962C8B-B14F-4D97-AF65-F5344CB8AC3E}">
        <p14:creationId xmlns:p14="http://schemas.microsoft.com/office/powerpoint/2010/main" val="1141123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8EC118-BAE4-EB9C-DB30-3870E46B3B2C}"/>
              </a:ext>
            </a:extLst>
          </p:cNvPr>
          <p:cNvSpPr>
            <a:spLocks noGrp="1"/>
          </p:cNvSpPr>
          <p:nvPr>
            <p:ph type="title"/>
          </p:nvPr>
        </p:nvSpPr>
        <p:spPr/>
        <p:txBody>
          <a:bodyPr/>
          <a:lstStyle/>
          <a:p>
            <a:r>
              <a:rPr lang="de-DE" dirty="0"/>
              <a:t>Von CAD zu MATLAB</a:t>
            </a:r>
          </a:p>
        </p:txBody>
      </p:sp>
      <p:graphicFrame>
        <p:nvGraphicFramePr>
          <p:cNvPr id="3" name="Diagramm 2">
            <a:extLst>
              <a:ext uri="{FF2B5EF4-FFF2-40B4-BE49-F238E27FC236}">
                <a16:creationId xmlns:a16="http://schemas.microsoft.com/office/drawing/2014/main" id="{FBF4F5A2-C5DE-9642-7959-6AC30E59CBBA}"/>
              </a:ext>
            </a:extLst>
          </p:cNvPr>
          <p:cNvGraphicFramePr/>
          <p:nvPr>
            <p:extLst>
              <p:ext uri="{D42A27DB-BD31-4B8C-83A1-F6EECF244321}">
                <p14:modId xmlns:p14="http://schemas.microsoft.com/office/powerpoint/2010/main" val="123340162"/>
              </p:ext>
            </p:extLst>
          </p:nvPr>
        </p:nvGraphicFramePr>
        <p:xfrm>
          <a:off x="1143000" y="548640"/>
          <a:ext cx="9906000" cy="2575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fik 5">
            <a:extLst>
              <a:ext uri="{FF2B5EF4-FFF2-40B4-BE49-F238E27FC236}">
                <a16:creationId xmlns:a16="http://schemas.microsoft.com/office/drawing/2014/main" id="{E8E27E3A-4B1A-7097-ED27-D6413D843AD5}"/>
              </a:ext>
            </a:extLst>
          </p:cNvPr>
          <p:cNvPicPr>
            <a:picLocks noChangeAspect="1"/>
          </p:cNvPicPr>
          <p:nvPr/>
        </p:nvPicPr>
        <p:blipFill rotWithShape="1">
          <a:blip r:embed="rId7"/>
          <a:srcRect l="10625" r="8125" b="45556"/>
          <a:stretch/>
        </p:blipFill>
        <p:spPr>
          <a:xfrm>
            <a:off x="1698949" y="3048000"/>
            <a:ext cx="8794102" cy="3314700"/>
          </a:xfrm>
          <a:prstGeom prst="rect">
            <a:avLst/>
          </a:prstGeom>
        </p:spPr>
      </p:pic>
      <p:sp>
        <p:nvSpPr>
          <p:cNvPr id="7" name="Rechteck 6">
            <a:extLst>
              <a:ext uri="{FF2B5EF4-FFF2-40B4-BE49-F238E27FC236}">
                <a16:creationId xmlns:a16="http://schemas.microsoft.com/office/drawing/2014/main" id="{7986FFB1-0431-D6E4-9C5A-414C7DF65636}"/>
              </a:ext>
            </a:extLst>
          </p:cNvPr>
          <p:cNvSpPr/>
          <p:nvPr/>
        </p:nvSpPr>
        <p:spPr>
          <a:xfrm>
            <a:off x="3352800" y="4038600"/>
            <a:ext cx="7086600" cy="457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latin typeface="Arial" pitchFamily="34" charset="0"/>
              <a:cs typeface="Arial" pitchFamily="34" charset="0"/>
            </a:endParaRPr>
          </a:p>
        </p:txBody>
      </p:sp>
    </p:spTree>
    <p:extLst>
      <p:ext uri="{BB962C8B-B14F-4D97-AF65-F5344CB8AC3E}">
        <p14:creationId xmlns:p14="http://schemas.microsoft.com/office/powerpoint/2010/main" val="268383594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8EC118-BAE4-EB9C-DB30-3870E46B3B2C}"/>
              </a:ext>
            </a:extLst>
          </p:cNvPr>
          <p:cNvSpPr>
            <a:spLocks noGrp="1"/>
          </p:cNvSpPr>
          <p:nvPr>
            <p:ph type="title"/>
          </p:nvPr>
        </p:nvSpPr>
        <p:spPr/>
        <p:txBody>
          <a:bodyPr/>
          <a:lstStyle/>
          <a:p>
            <a:r>
              <a:rPr lang="de-DE" dirty="0"/>
              <a:t>Von CAD zu MATLAB</a:t>
            </a:r>
          </a:p>
        </p:txBody>
      </p:sp>
      <p:graphicFrame>
        <p:nvGraphicFramePr>
          <p:cNvPr id="3" name="Diagramm 2">
            <a:extLst>
              <a:ext uri="{FF2B5EF4-FFF2-40B4-BE49-F238E27FC236}">
                <a16:creationId xmlns:a16="http://schemas.microsoft.com/office/drawing/2014/main" id="{FBF4F5A2-C5DE-9642-7959-6AC30E59CBBA}"/>
              </a:ext>
            </a:extLst>
          </p:cNvPr>
          <p:cNvGraphicFramePr/>
          <p:nvPr>
            <p:extLst>
              <p:ext uri="{D42A27DB-BD31-4B8C-83A1-F6EECF244321}">
                <p14:modId xmlns:p14="http://schemas.microsoft.com/office/powerpoint/2010/main" val="3929403881"/>
              </p:ext>
            </p:extLst>
          </p:nvPr>
        </p:nvGraphicFramePr>
        <p:xfrm>
          <a:off x="1143000" y="548640"/>
          <a:ext cx="9906000" cy="2575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fik 4">
            <a:extLst>
              <a:ext uri="{FF2B5EF4-FFF2-40B4-BE49-F238E27FC236}">
                <a16:creationId xmlns:a16="http://schemas.microsoft.com/office/drawing/2014/main" id="{096887DC-2E17-185B-B9D9-C72FB8F27668}"/>
              </a:ext>
            </a:extLst>
          </p:cNvPr>
          <p:cNvPicPr>
            <a:picLocks noChangeAspect="1"/>
          </p:cNvPicPr>
          <p:nvPr/>
        </p:nvPicPr>
        <p:blipFill rotWithShape="1">
          <a:blip r:embed="rId7"/>
          <a:srcRect l="25000" t="66667" r="391" b="6666"/>
          <a:stretch/>
        </p:blipFill>
        <p:spPr>
          <a:xfrm>
            <a:off x="979289" y="3276600"/>
            <a:ext cx="10233422" cy="2057400"/>
          </a:xfrm>
          <a:prstGeom prst="rect">
            <a:avLst/>
          </a:prstGeom>
        </p:spPr>
      </p:pic>
    </p:spTree>
    <p:extLst>
      <p:ext uri="{BB962C8B-B14F-4D97-AF65-F5344CB8AC3E}">
        <p14:creationId xmlns:p14="http://schemas.microsoft.com/office/powerpoint/2010/main" val="2464523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D2B9EB-F056-0F2A-6978-98214F9FAEF8}"/>
              </a:ext>
            </a:extLst>
          </p:cNvPr>
          <p:cNvSpPr>
            <a:spLocks noGrp="1"/>
          </p:cNvSpPr>
          <p:nvPr>
            <p:ph type="ctrTitle"/>
          </p:nvPr>
        </p:nvSpPr>
        <p:spPr/>
        <p:txBody>
          <a:bodyPr/>
          <a:lstStyle/>
          <a:p>
            <a:r>
              <a:rPr lang="de-DE" dirty="0" err="1"/>
              <a:t>RaspberryPi</a:t>
            </a:r>
            <a:r>
              <a:rPr lang="de-DE" dirty="0"/>
              <a:t> mit MATLAB Workshop</a:t>
            </a:r>
          </a:p>
        </p:txBody>
      </p:sp>
      <p:sp>
        <p:nvSpPr>
          <p:cNvPr id="3" name="Untertitel 2">
            <a:extLst>
              <a:ext uri="{FF2B5EF4-FFF2-40B4-BE49-F238E27FC236}">
                <a16:creationId xmlns:a16="http://schemas.microsoft.com/office/drawing/2014/main" id="{F8A7CB57-5126-DB44-5B37-24AB09E27E9B}"/>
              </a:ext>
            </a:extLst>
          </p:cNvPr>
          <p:cNvSpPr>
            <a:spLocks noGrp="1"/>
          </p:cNvSpPr>
          <p:nvPr>
            <p:ph type="subTitle" idx="1"/>
          </p:nvPr>
        </p:nvSpPr>
        <p:spPr/>
        <p:txBody>
          <a:bodyPr/>
          <a:lstStyle/>
          <a:p>
            <a:r>
              <a:rPr lang="de-DE" dirty="0"/>
              <a:t>MATLAB Student </a:t>
            </a:r>
            <a:r>
              <a:rPr lang="de-DE" dirty="0" err="1"/>
              <a:t>Ambassadors</a:t>
            </a:r>
            <a:r>
              <a:rPr lang="de-DE" dirty="0"/>
              <a:t> @TUM</a:t>
            </a:r>
          </a:p>
          <a:p>
            <a:endParaRPr lang="de-DE" dirty="0"/>
          </a:p>
          <a:p>
            <a:r>
              <a:rPr lang="de-DE" dirty="0"/>
              <a:t>26/04/2023</a:t>
            </a:r>
          </a:p>
        </p:txBody>
      </p:sp>
    </p:spTree>
    <p:extLst>
      <p:ext uri="{BB962C8B-B14F-4D97-AF65-F5344CB8AC3E}">
        <p14:creationId xmlns:p14="http://schemas.microsoft.com/office/powerpoint/2010/main" val="380642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8EC118-BAE4-EB9C-DB30-3870E46B3B2C}"/>
              </a:ext>
            </a:extLst>
          </p:cNvPr>
          <p:cNvSpPr>
            <a:spLocks noGrp="1"/>
          </p:cNvSpPr>
          <p:nvPr>
            <p:ph type="title"/>
          </p:nvPr>
        </p:nvSpPr>
        <p:spPr/>
        <p:txBody>
          <a:bodyPr/>
          <a:lstStyle/>
          <a:p>
            <a:r>
              <a:rPr lang="de-DE" dirty="0"/>
              <a:t>Von CAD zu MATLAB</a:t>
            </a:r>
          </a:p>
        </p:txBody>
      </p:sp>
      <p:graphicFrame>
        <p:nvGraphicFramePr>
          <p:cNvPr id="3" name="Diagramm 2">
            <a:extLst>
              <a:ext uri="{FF2B5EF4-FFF2-40B4-BE49-F238E27FC236}">
                <a16:creationId xmlns:a16="http://schemas.microsoft.com/office/drawing/2014/main" id="{FBF4F5A2-C5DE-9642-7959-6AC30E59CBBA}"/>
              </a:ext>
            </a:extLst>
          </p:cNvPr>
          <p:cNvGraphicFramePr/>
          <p:nvPr>
            <p:extLst>
              <p:ext uri="{D42A27DB-BD31-4B8C-83A1-F6EECF244321}">
                <p14:modId xmlns:p14="http://schemas.microsoft.com/office/powerpoint/2010/main" val="3450146083"/>
              </p:ext>
            </p:extLst>
          </p:nvPr>
        </p:nvGraphicFramePr>
        <p:xfrm>
          <a:off x="1142999" y="689540"/>
          <a:ext cx="9906000" cy="2575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fik 4">
            <a:extLst>
              <a:ext uri="{FF2B5EF4-FFF2-40B4-BE49-F238E27FC236}">
                <a16:creationId xmlns:a16="http://schemas.microsoft.com/office/drawing/2014/main" id="{95D3F7AE-E181-9905-3645-7D10899E8E6A}"/>
              </a:ext>
            </a:extLst>
          </p:cNvPr>
          <p:cNvPicPr>
            <a:picLocks noChangeAspect="1"/>
          </p:cNvPicPr>
          <p:nvPr/>
        </p:nvPicPr>
        <p:blipFill rotWithShape="1">
          <a:blip r:embed="rId7"/>
          <a:srcRect b="19564"/>
          <a:stretch/>
        </p:blipFill>
        <p:spPr>
          <a:xfrm>
            <a:off x="2178283" y="2623290"/>
            <a:ext cx="7835433" cy="3545170"/>
          </a:xfrm>
          <a:prstGeom prst="rect">
            <a:avLst/>
          </a:prstGeom>
        </p:spPr>
      </p:pic>
    </p:spTree>
    <p:extLst>
      <p:ext uri="{BB962C8B-B14F-4D97-AF65-F5344CB8AC3E}">
        <p14:creationId xmlns:p14="http://schemas.microsoft.com/office/powerpoint/2010/main" val="17104640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8EC118-BAE4-EB9C-DB30-3870E46B3B2C}"/>
              </a:ext>
            </a:extLst>
          </p:cNvPr>
          <p:cNvSpPr>
            <a:spLocks noGrp="1"/>
          </p:cNvSpPr>
          <p:nvPr>
            <p:ph type="title"/>
          </p:nvPr>
        </p:nvSpPr>
        <p:spPr/>
        <p:txBody>
          <a:bodyPr/>
          <a:lstStyle/>
          <a:p>
            <a:r>
              <a:rPr lang="de-DE" dirty="0"/>
              <a:t>Von CAD zu MATLAB</a:t>
            </a:r>
          </a:p>
        </p:txBody>
      </p:sp>
      <p:graphicFrame>
        <p:nvGraphicFramePr>
          <p:cNvPr id="3" name="Diagramm 2">
            <a:extLst>
              <a:ext uri="{FF2B5EF4-FFF2-40B4-BE49-F238E27FC236}">
                <a16:creationId xmlns:a16="http://schemas.microsoft.com/office/drawing/2014/main" id="{FBF4F5A2-C5DE-9642-7959-6AC30E59CBBA}"/>
              </a:ext>
            </a:extLst>
          </p:cNvPr>
          <p:cNvGraphicFramePr/>
          <p:nvPr>
            <p:extLst>
              <p:ext uri="{D42A27DB-BD31-4B8C-83A1-F6EECF244321}">
                <p14:modId xmlns:p14="http://schemas.microsoft.com/office/powerpoint/2010/main" val="118249766"/>
              </p:ext>
            </p:extLst>
          </p:nvPr>
        </p:nvGraphicFramePr>
        <p:xfrm>
          <a:off x="1143000" y="548640"/>
          <a:ext cx="9906000" cy="25755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Bildschirmaufzeichnung 4">
            <a:hlinkClick r:id="" action="ppaction://media"/>
            <a:extLst>
              <a:ext uri="{FF2B5EF4-FFF2-40B4-BE49-F238E27FC236}">
                <a16:creationId xmlns:a16="http://schemas.microsoft.com/office/drawing/2014/main" id="{985A5C0F-A837-4AB3-A3DF-55D99F2B74D8}"/>
              </a:ext>
            </a:extLst>
          </p:cNvPr>
          <p:cNvPicPr>
            <a:picLocks noChangeAspect="1"/>
          </p:cNvPicPr>
          <p:nvPr>
            <a:videoFile r:link="rId1"/>
            <p:extLst>
              <p:ext uri="{DAA4B4D4-6D71-4841-9C94-3DE7FCFB9230}">
                <p14:media xmlns:p14="http://schemas.microsoft.com/office/powerpoint/2010/main" r:embed="rId2">
                  <p14:trim end="5635.9"/>
                </p14:media>
              </p:ext>
            </p:extLst>
          </p:nvPr>
        </p:nvPicPr>
        <p:blipFill>
          <a:blip r:embed="rId9"/>
          <a:stretch>
            <a:fillRect/>
          </a:stretch>
        </p:blipFill>
        <p:spPr>
          <a:xfrm>
            <a:off x="2159000" y="2438400"/>
            <a:ext cx="7874000" cy="4152046"/>
          </a:xfrm>
          <a:prstGeom prst="rect">
            <a:avLst/>
          </a:prstGeom>
        </p:spPr>
      </p:pic>
    </p:spTree>
    <p:extLst>
      <p:ext uri="{BB962C8B-B14F-4D97-AF65-F5344CB8AC3E}">
        <p14:creationId xmlns:p14="http://schemas.microsoft.com/office/powerpoint/2010/main" val="3174876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5A0193-7D15-CBC2-5314-0DADEAFD18CD}"/>
              </a:ext>
            </a:extLst>
          </p:cNvPr>
          <p:cNvSpPr>
            <a:spLocks noGrp="1"/>
          </p:cNvSpPr>
          <p:nvPr>
            <p:ph type="title"/>
          </p:nvPr>
        </p:nvSpPr>
        <p:spPr/>
        <p:txBody>
          <a:bodyPr/>
          <a:lstStyle/>
          <a:p>
            <a:r>
              <a:rPr lang="de-DE" dirty="0"/>
              <a:t>Beispiel: Workspace erstellen</a:t>
            </a:r>
          </a:p>
        </p:txBody>
      </p:sp>
      <p:sp>
        <p:nvSpPr>
          <p:cNvPr id="3" name="Content Placeholder 13">
            <a:extLst>
              <a:ext uri="{FF2B5EF4-FFF2-40B4-BE49-F238E27FC236}">
                <a16:creationId xmlns:a16="http://schemas.microsoft.com/office/drawing/2014/main" id="{7A395ED0-2794-7BA4-CCC7-5FDBD9A5E5A5}"/>
              </a:ext>
            </a:extLst>
          </p:cNvPr>
          <p:cNvSpPr txBox="1">
            <a:spLocks/>
          </p:cNvSpPr>
          <p:nvPr/>
        </p:nvSpPr>
        <p:spPr>
          <a:xfrm>
            <a:off x="609600" y="5181600"/>
            <a:ext cx="9525000" cy="91440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spcBef>
                <a:spcPts val="1200"/>
              </a:spcBef>
            </a:pPr>
            <a:r>
              <a:rPr lang="de-DE" sz="2000" b="1" dirty="0"/>
              <a:t>Alle Lösungen der heutigen Übungen können mit </a:t>
            </a:r>
            <a:r>
              <a:rPr lang="de-DE" sz="2000" b="1" dirty="0" err="1"/>
              <a:t>Simscape</a:t>
            </a:r>
            <a:r>
              <a:rPr lang="de-DE" sz="2000" b="1" dirty="0"/>
              <a:t> getestet werden!</a:t>
            </a:r>
          </a:p>
          <a:p>
            <a:pPr>
              <a:spcBef>
                <a:spcPts val="1200"/>
              </a:spcBef>
            </a:pPr>
            <a:r>
              <a:rPr lang="de-DE" sz="2000" dirty="0"/>
              <a:t>Es gibt Blöcke in Simulink, die auch die heute vorgestellten Probleme lösen</a:t>
            </a:r>
          </a:p>
          <a:p>
            <a:pPr marL="0" indent="0">
              <a:spcBef>
                <a:spcPts val="1200"/>
              </a:spcBef>
              <a:spcAft>
                <a:spcPts val="1200"/>
              </a:spcAft>
              <a:buNone/>
            </a:pPr>
            <a:endParaRPr lang="de-DE" sz="2000" dirty="0"/>
          </a:p>
          <a:p>
            <a:pPr marL="0" indent="0">
              <a:spcBef>
                <a:spcPts val="1200"/>
              </a:spcBef>
              <a:spcAft>
                <a:spcPts val="1200"/>
              </a:spcAft>
              <a:buNone/>
            </a:pPr>
            <a:endParaRPr lang="de-DE" sz="2000" dirty="0"/>
          </a:p>
          <a:p>
            <a:pPr marL="0" indent="0">
              <a:spcBef>
                <a:spcPts val="1200"/>
              </a:spcBef>
              <a:spcAft>
                <a:spcPts val="1200"/>
              </a:spcAft>
              <a:buNone/>
            </a:pPr>
            <a:endParaRPr lang="en-US" sz="2000" dirty="0"/>
          </a:p>
        </p:txBody>
      </p:sp>
      <p:pic>
        <p:nvPicPr>
          <p:cNvPr id="4" name="model_workspace">
            <a:hlinkClick r:id="" action="ppaction://media"/>
            <a:extLst>
              <a:ext uri="{FF2B5EF4-FFF2-40B4-BE49-F238E27FC236}">
                <a16:creationId xmlns:a16="http://schemas.microsoft.com/office/drawing/2014/main" id="{58BE6FF3-9D9B-2525-104F-03A6C7A1C5D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01770" y="1371600"/>
            <a:ext cx="8588460" cy="3245690"/>
          </a:xfrm>
          <a:prstGeom prst="rect">
            <a:avLst/>
          </a:prstGeom>
        </p:spPr>
      </p:pic>
    </p:spTree>
    <p:extLst>
      <p:ext uri="{BB962C8B-B14F-4D97-AF65-F5344CB8AC3E}">
        <p14:creationId xmlns:p14="http://schemas.microsoft.com/office/powerpoint/2010/main" val="4225361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6C2AFA-FC8A-A85C-2390-3942A317C40F}"/>
              </a:ext>
            </a:extLst>
          </p:cNvPr>
          <p:cNvSpPr>
            <a:spLocks noGrp="1"/>
          </p:cNvSpPr>
          <p:nvPr>
            <p:ph type="title"/>
          </p:nvPr>
        </p:nvSpPr>
        <p:spPr/>
        <p:txBody>
          <a:bodyPr/>
          <a:lstStyle/>
          <a:p>
            <a:r>
              <a:rPr lang="de-DE" dirty="0"/>
              <a:t>Verlosung</a:t>
            </a:r>
          </a:p>
        </p:txBody>
      </p:sp>
      <p:sp>
        <p:nvSpPr>
          <p:cNvPr id="3" name="Content Placeholder 13">
            <a:extLst>
              <a:ext uri="{FF2B5EF4-FFF2-40B4-BE49-F238E27FC236}">
                <a16:creationId xmlns:a16="http://schemas.microsoft.com/office/drawing/2014/main" id="{B536EC30-519B-C07D-B67C-CECDACE9EEE9}"/>
              </a:ext>
            </a:extLst>
          </p:cNvPr>
          <p:cNvSpPr txBox="1">
            <a:spLocks/>
          </p:cNvSpPr>
          <p:nvPr/>
        </p:nvSpPr>
        <p:spPr>
          <a:xfrm>
            <a:off x="609600" y="1752600"/>
            <a:ext cx="6172200" cy="434340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spcBef>
                <a:spcPts val="1200"/>
              </a:spcBef>
            </a:pPr>
            <a:r>
              <a:rPr lang="de-DE" sz="2000" dirty="0"/>
              <a:t>Öffne den Link in der </a:t>
            </a:r>
            <a:r>
              <a:rPr lang="de-DE" sz="2000" b="1" dirty="0"/>
              <a:t>Formular_Verlosung.txt</a:t>
            </a:r>
            <a:r>
              <a:rPr lang="de-DE" sz="2000" dirty="0"/>
              <a:t>-Datei </a:t>
            </a:r>
          </a:p>
          <a:p>
            <a:pPr>
              <a:spcBef>
                <a:spcPts val="1200"/>
              </a:spcBef>
            </a:pPr>
            <a:r>
              <a:rPr lang="de-DE" sz="2000" dirty="0"/>
              <a:t>Fülle das Formular mit deinem Namen aus</a:t>
            </a:r>
          </a:p>
          <a:p>
            <a:pPr>
              <a:spcBef>
                <a:spcPts val="1200"/>
              </a:spcBef>
            </a:pPr>
            <a:r>
              <a:rPr lang="de-DE" sz="2000" dirty="0"/>
              <a:t>Deine Nummer für die Verlosung ergibt sich aus der Reihenfolge der Teilnehmer, die dieses Formular ausgefüllt haben. Der erste, der das Formular ausfüllt, bekommt die Nummer 2, der zweite die Nummer 3 usw... </a:t>
            </a:r>
          </a:p>
          <a:p>
            <a:pPr>
              <a:spcBef>
                <a:spcPts val="1200"/>
              </a:spcBef>
            </a:pPr>
            <a:endParaRPr lang="de-DE" sz="2000" dirty="0"/>
          </a:p>
          <a:p>
            <a:pPr>
              <a:spcBef>
                <a:spcPts val="1200"/>
              </a:spcBef>
            </a:pPr>
            <a:r>
              <a:rPr lang="de-DE" sz="2000" b="1" dirty="0"/>
              <a:t>ACHTUNG! Trage deinen Namen nur einmal in dieses Formular ein.</a:t>
            </a:r>
          </a:p>
          <a:p>
            <a:pPr marL="0" indent="0">
              <a:spcBef>
                <a:spcPts val="1200"/>
              </a:spcBef>
              <a:spcAft>
                <a:spcPts val="1200"/>
              </a:spcAft>
              <a:buNone/>
            </a:pPr>
            <a:endParaRPr lang="de-DE" sz="2000" dirty="0"/>
          </a:p>
          <a:p>
            <a:pPr marL="0" indent="0">
              <a:spcBef>
                <a:spcPts val="1200"/>
              </a:spcBef>
              <a:spcAft>
                <a:spcPts val="1200"/>
              </a:spcAft>
              <a:buNone/>
            </a:pPr>
            <a:endParaRPr lang="de-DE" sz="2000" dirty="0"/>
          </a:p>
          <a:p>
            <a:pPr marL="0" indent="0">
              <a:spcBef>
                <a:spcPts val="1200"/>
              </a:spcBef>
              <a:spcAft>
                <a:spcPts val="1200"/>
              </a:spcAft>
              <a:buNone/>
            </a:pPr>
            <a:endParaRPr lang="en-US" sz="2000" dirty="0"/>
          </a:p>
        </p:txBody>
      </p:sp>
      <p:sp>
        <p:nvSpPr>
          <p:cNvPr id="4" name="Rechteck: abgerundete Ecken 3">
            <a:extLst>
              <a:ext uri="{FF2B5EF4-FFF2-40B4-BE49-F238E27FC236}">
                <a16:creationId xmlns:a16="http://schemas.microsoft.com/office/drawing/2014/main" id="{B87CCEB9-EFDE-B1B3-AAC7-53A1E8B2ED62}"/>
              </a:ext>
            </a:extLst>
          </p:cNvPr>
          <p:cNvSpPr/>
          <p:nvPr/>
        </p:nvSpPr>
        <p:spPr>
          <a:xfrm>
            <a:off x="7620000" y="1752600"/>
            <a:ext cx="3276600" cy="4038600"/>
          </a:xfrm>
          <a:prstGeom prst="roundRect">
            <a:avLst/>
          </a:prstGeom>
          <a:solidFill>
            <a:srgbClr val="024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200"/>
              </a:spcBef>
            </a:pPr>
            <a:r>
              <a:rPr lang="de-DE" sz="1800" b="1" dirty="0">
                <a:solidFill>
                  <a:schemeClr val="bg1"/>
                </a:solidFill>
              </a:rPr>
              <a:t>Die Preise sind: </a:t>
            </a:r>
          </a:p>
          <a:p>
            <a:pPr marL="285750" indent="-285750">
              <a:spcBef>
                <a:spcPts val="1200"/>
              </a:spcBef>
              <a:buFont typeface="Arial" panose="020B0604020202020204" pitchFamily="34" charset="0"/>
              <a:buChar char="•"/>
            </a:pPr>
            <a:r>
              <a:rPr lang="de-DE" sz="1800" dirty="0"/>
              <a:t>3 Amazon Gutscheine (25 EUR, 15 EUR, 10 EUR) + MATLAB           T-Shirts</a:t>
            </a:r>
          </a:p>
          <a:p>
            <a:pPr marL="285750" indent="-285750">
              <a:spcBef>
                <a:spcPts val="1200"/>
              </a:spcBef>
              <a:buFont typeface="Arial" panose="020B0604020202020204" pitchFamily="34" charset="0"/>
              <a:buChar char="•"/>
            </a:pPr>
            <a:r>
              <a:rPr lang="de-DE" sz="1800" dirty="0"/>
              <a:t>MATLAB T-Shirts </a:t>
            </a:r>
          </a:p>
          <a:p>
            <a:pPr marL="285750" indent="-285750">
              <a:spcBef>
                <a:spcPts val="1200"/>
              </a:spcBef>
              <a:buFont typeface="Arial" panose="020B0604020202020204" pitchFamily="34" charset="0"/>
              <a:buChar char="•"/>
            </a:pPr>
            <a:r>
              <a:rPr lang="de-DE" sz="1800" dirty="0"/>
              <a:t>MATLAB Spielkarten + </a:t>
            </a:r>
            <a:r>
              <a:rPr lang="de-DE" sz="1800" dirty="0" err="1"/>
              <a:t>Rubik‘s</a:t>
            </a:r>
            <a:r>
              <a:rPr lang="de-DE" sz="1800" dirty="0"/>
              <a:t> Cube</a:t>
            </a:r>
          </a:p>
        </p:txBody>
      </p:sp>
    </p:spTree>
    <p:extLst>
      <p:ext uri="{BB962C8B-B14F-4D97-AF65-F5344CB8AC3E}">
        <p14:creationId xmlns:p14="http://schemas.microsoft.com/office/powerpoint/2010/main" val="7152352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004B87"/>
        </a:solidFill>
        <a:effectLst/>
      </p:bgPr>
    </p:bg>
    <p:spTree>
      <p:nvGrpSpPr>
        <p:cNvPr id="1" name=""/>
        <p:cNvGrpSpPr/>
        <p:nvPr/>
      </p:nvGrpSpPr>
      <p:grpSpPr>
        <a:xfrm>
          <a:off x="0" y="0"/>
          <a:ext cx="0" cy="0"/>
          <a:chOff x="0" y="0"/>
          <a:chExt cx="0" cy="0"/>
        </a:xfrm>
      </p:grpSpPr>
      <p:pic>
        <p:nvPicPr>
          <p:cNvPr id="3" name="Picture 2" descr="C:\Users\tkush\AppData\Local\Temp\wz631b\MWlogo_fullcolor_rev\09_MW_logo_RGB_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2514600"/>
            <a:ext cx="6400800" cy="1265579"/>
          </a:xfrm>
          <a:prstGeom prst="rect">
            <a:avLst/>
          </a:prstGeom>
          <a:ln>
            <a:noFill/>
          </a:ln>
          <a:effectLst/>
          <a:extLst>
            <a:ext uri="{909E8E84-426E-40DD-AFC4-6F175D3DCCD1}">
              <a14:hiddenFill xmlns:a14="http://schemas.microsoft.com/office/drawing/2010/main">
                <a:solidFill>
                  <a:srgbClr val="FFFFFF"/>
                </a:solidFill>
              </a14:hiddenFill>
            </a:ext>
          </a:extLst>
        </p:spPr>
      </p:pic>
      <p:grpSp>
        <p:nvGrpSpPr>
          <p:cNvPr id="1030" name="Group 1029">
            <a:extLst>
              <a:ext uri="{FF2B5EF4-FFF2-40B4-BE49-F238E27FC236}">
                <a16:creationId xmlns:a16="http://schemas.microsoft.com/office/drawing/2014/main" id="{06BA4A88-2030-4F49-89E3-0F45D4FAC7FE}"/>
              </a:ext>
            </a:extLst>
          </p:cNvPr>
          <p:cNvGrpSpPr/>
          <p:nvPr/>
        </p:nvGrpSpPr>
        <p:grpSpPr>
          <a:xfrm>
            <a:off x="3810000" y="4220049"/>
            <a:ext cx="4572000" cy="2194560"/>
            <a:chOff x="4495800" y="4220049"/>
            <a:chExt cx="4572000" cy="2194560"/>
          </a:xfrm>
        </p:grpSpPr>
        <p:sp>
          <p:nvSpPr>
            <p:cNvPr id="4" name="Rectangle 3">
              <a:extLst>
                <a:ext uri="{FF2B5EF4-FFF2-40B4-BE49-F238E27FC236}">
                  <a16:creationId xmlns:a16="http://schemas.microsoft.com/office/drawing/2014/main" id="{15D5760F-F7B7-4058-9B6E-DAFF46A23D50}"/>
                </a:ext>
              </a:extLst>
            </p:cNvPr>
            <p:cNvSpPr/>
            <p:nvPr/>
          </p:nvSpPr>
          <p:spPr>
            <a:xfrm>
              <a:off x="4495800" y="4220049"/>
              <a:ext cx="4572000" cy="2194560"/>
            </a:xfrm>
            <a:prstGeom prst="rect">
              <a:avLst/>
            </a:prstGeom>
            <a:noFill/>
          </p:spPr>
          <p:txBody>
            <a:bodyPr wrap="square" tIns="91440" bIns="91440">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1544638" algn="l"/>
                </a:tabLst>
                <a:defRPr/>
              </a:pPr>
              <a:r>
                <a:rPr kumimoji="0" lang="en-US" sz="22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Learn more</a:t>
              </a:r>
            </a:p>
            <a:p>
              <a:pPr marL="0" marR="0" lvl="0" indent="0" algn="ctr" defTabSz="914400" rtl="0" eaLnBrk="1" fontAlgn="auto" latinLnBrk="0" hangingPunct="1">
                <a:lnSpc>
                  <a:spcPct val="100000"/>
                </a:lnSpc>
                <a:spcBef>
                  <a:spcPts val="0"/>
                </a:spcBef>
                <a:spcAft>
                  <a:spcPts val="0"/>
                </a:spcAft>
                <a:buClrTx/>
                <a:buSzTx/>
                <a:buFontTx/>
                <a:buNone/>
                <a:tabLst>
                  <a:tab pos="1544638" algn="l"/>
                </a:tabLst>
                <a:defRPr/>
              </a:pPr>
              <a:r>
                <a:rPr kumimoji="0" lang="en-US" sz="2000" b="0" i="0" u="none" strike="noStrike" kern="1200" cap="none" spc="0" normalizeH="0" baseline="0" noProof="0" dirty="0">
                  <a:ln>
                    <a:noFill/>
                  </a:ln>
                  <a:solidFill>
                    <a:srgbClr val="00A9E0"/>
                  </a:solidFill>
                  <a:effectLst/>
                  <a:uLnTx/>
                  <a:uFillTx/>
                  <a:latin typeface="Arial" panose="020B0604020202020204" pitchFamily="34" charset="0"/>
                  <a:ea typeface="+mn-ea"/>
                  <a:cs typeface="+mn-cs"/>
                </a:rPr>
                <a:t>mathworks.com</a:t>
              </a:r>
            </a:p>
            <a:p>
              <a:pPr marL="0" marR="0" lvl="0" indent="0" algn="ctr" defTabSz="914400" rtl="0" eaLnBrk="1" fontAlgn="auto" latinLnBrk="0" hangingPunct="1">
                <a:lnSpc>
                  <a:spcPct val="100000"/>
                </a:lnSpc>
                <a:spcBef>
                  <a:spcPts val="800"/>
                </a:spcBef>
                <a:spcAft>
                  <a:spcPts val="0"/>
                </a:spcAft>
                <a:buClrTx/>
                <a:buSzTx/>
                <a:buFontTx/>
                <a:buNone/>
                <a:tabLst>
                  <a:tab pos="1544638" algn="l"/>
                </a:tabLst>
                <a:defRPr/>
              </a:pPr>
              <a:endParaRPr kumimoji="0" lang="en-US" sz="1800" b="0" i="0" u="none" strike="noStrike" kern="1200" cap="none" spc="0" normalizeH="0" baseline="0" noProof="0" dirty="0">
                <a:ln>
                  <a:noFill/>
                </a:ln>
                <a:solidFill>
                  <a:srgbClr val="00A9E0"/>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800"/>
                </a:spcBef>
                <a:spcAft>
                  <a:spcPts val="0"/>
                </a:spcAft>
                <a:buClrTx/>
                <a:buSzTx/>
                <a:buFontTx/>
                <a:buNone/>
                <a:tabLst>
                  <a:tab pos="1544638" algn="l"/>
                </a:tabLst>
                <a:defRPr/>
              </a:pPr>
              <a:r>
                <a:rPr kumimoji="0" lang="en-US" sz="22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Visit MathWorks at</a:t>
              </a:r>
            </a:p>
          </p:txBody>
        </p:sp>
        <p:grpSp>
          <p:nvGrpSpPr>
            <p:cNvPr id="1028" name="Group 1027">
              <a:extLst>
                <a:ext uri="{FF2B5EF4-FFF2-40B4-BE49-F238E27FC236}">
                  <a16:creationId xmlns:a16="http://schemas.microsoft.com/office/drawing/2014/main" id="{4F053598-DE67-4949-AF3D-2221DEB414B4}"/>
                </a:ext>
              </a:extLst>
            </p:cNvPr>
            <p:cNvGrpSpPr/>
            <p:nvPr/>
          </p:nvGrpSpPr>
          <p:grpSpPr>
            <a:xfrm>
              <a:off x="5548631" y="5845944"/>
              <a:ext cx="2496821" cy="414228"/>
              <a:chOff x="5651807" y="5807844"/>
              <a:chExt cx="2496821" cy="414228"/>
            </a:xfrm>
          </p:grpSpPr>
          <p:pic>
            <p:nvPicPr>
              <p:cNvPr id="1026" name="Picture 2" descr="https://en.facebookbrand.com/wp-content/uploads/2016/05/flogo_rgb_hex-brc-site-250.png">
                <a:extLst>
                  <a:ext uri="{FF2B5EF4-FFF2-40B4-BE49-F238E27FC236}">
                    <a16:creationId xmlns:a16="http://schemas.microsoft.com/office/drawing/2014/main" id="{950BF373-550C-4017-B0D4-1179F3ECC3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1807" y="5810592"/>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a:extLst>
                  <a:ext uri="{FF2B5EF4-FFF2-40B4-BE49-F238E27FC236}">
                    <a16:creationId xmlns:a16="http://schemas.microsoft.com/office/drawing/2014/main" id="{6497BB4E-0FE8-45A6-B5D8-05F103723AF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46921" y="5810592"/>
                <a:ext cx="411480" cy="411480"/>
              </a:xfrm>
              <a:prstGeom prst="rect">
                <a:avLst/>
              </a:prstGeom>
            </p:spPr>
          </p:pic>
          <p:pic>
            <p:nvPicPr>
              <p:cNvPr id="28" name="Graphic 27">
                <a:extLst>
                  <a:ext uri="{FF2B5EF4-FFF2-40B4-BE49-F238E27FC236}">
                    <a16:creationId xmlns:a16="http://schemas.microsoft.com/office/drawing/2014/main" id="{4D066FAE-2C5E-4D1B-BD6C-B46C2397C31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42035" y="5810592"/>
                <a:ext cx="411480" cy="411480"/>
              </a:xfrm>
              <a:prstGeom prst="rect">
                <a:avLst/>
              </a:prstGeom>
            </p:spPr>
          </p:pic>
          <p:pic>
            <p:nvPicPr>
              <p:cNvPr id="36" name="Picture 35">
                <a:extLst>
                  <a:ext uri="{FF2B5EF4-FFF2-40B4-BE49-F238E27FC236}">
                    <a16:creationId xmlns:a16="http://schemas.microsoft.com/office/drawing/2014/main" id="{8FA9E27F-8476-4078-9FE2-CE043DC6D69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148" y="5807844"/>
                <a:ext cx="411480" cy="411480"/>
              </a:xfrm>
              <a:prstGeom prst="rect">
                <a:avLst/>
              </a:prstGeom>
            </p:spPr>
          </p:pic>
        </p:grpSp>
      </p:grpSp>
    </p:spTree>
    <p:extLst>
      <p:ext uri="{BB962C8B-B14F-4D97-AF65-F5344CB8AC3E}">
        <p14:creationId xmlns:p14="http://schemas.microsoft.com/office/powerpoint/2010/main" val="5221643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9F8B18D9-19DA-465B-9338-E219A27F4925}"/>
              </a:ext>
            </a:extLst>
          </p:cNvPr>
          <p:cNvSpPr/>
          <p:nvPr/>
        </p:nvSpPr>
        <p:spPr>
          <a:xfrm>
            <a:off x="2057400" y="5372648"/>
            <a:ext cx="2590800" cy="1143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latin typeface="Arial" pitchFamily="34" charset="0"/>
                <a:cs typeface="Arial" pitchFamily="34" charset="0"/>
              </a:rPr>
              <a:t>Paola </a:t>
            </a:r>
            <a:r>
              <a:rPr lang="de-DE" b="1" dirty="0" err="1">
                <a:latin typeface="Arial" pitchFamily="34" charset="0"/>
                <a:cs typeface="Arial" pitchFamily="34" charset="0"/>
              </a:rPr>
              <a:t>Canuto</a:t>
            </a:r>
            <a:endParaRPr lang="de-DE" b="1" dirty="0">
              <a:latin typeface="Arial" pitchFamily="34" charset="0"/>
              <a:cs typeface="Arial" pitchFamily="34" charset="0"/>
            </a:endParaRPr>
          </a:p>
          <a:p>
            <a:pPr algn="ctr"/>
            <a:r>
              <a:rPr lang="de-DE" dirty="0">
                <a:latin typeface="Arial" pitchFamily="34" charset="0"/>
                <a:cs typeface="Arial" pitchFamily="34" charset="0"/>
              </a:rPr>
              <a:t>M.Sc. Automotive Engineering Student</a:t>
            </a:r>
          </a:p>
        </p:txBody>
      </p:sp>
      <p:pic>
        <p:nvPicPr>
          <p:cNvPr id="5" name="Grafik 4">
            <a:extLst>
              <a:ext uri="{FF2B5EF4-FFF2-40B4-BE49-F238E27FC236}">
                <a16:creationId xmlns:a16="http://schemas.microsoft.com/office/drawing/2014/main" id="{1AD24CAD-49EE-47F5-AA2C-C39031C473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7400" y="1485351"/>
            <a:ext cx="2590800" cy="3887297"/>
          </a:xfrm>
          <a:prstGeom prst="rect">
            <a:avLst/>
          </a:prstGeom>
        </p:spPr>
      </p:pic>
      <p:sp>
        <p:nvSpPr>
          <p:cNvPr id="6" name="Title 15">
            <a:extLst>
              <a:ext uri="{FF2B5EF4-FFF2-40B4-BE49-F238E27FC236}">
                <a16:creationId xmlns:a16="http://schemas.microsoft.com/office/drawing/2014/main" id="{07BD0D1E-68F5-4E32-9521-5A5D8E0C3179}"/>
              </a:ext>
            </a:extLst>
          </p:cNvPr>
          <p:cNvSpPr txBox="1">
            <a:spLocks/>
          </p:cNvSpPr>
          <p:nvPr/>
        </p:nvSpPr>
        <p:spPr>
          <a:xfrm>
            <a:off x="0" y="91440"/>
            <a:ext cx="12192000" cy="914400"/>
          </a:xfrm>
          <a:prstGeom prst="rect">
            <a:avLst/>
          </a:prstGeom>
        </p:spPr>
        <p:txBody>
          <a:bodyPr/>
          <a:lstStyle>
            <a:lvl1pPr algn="l" defTabSz="916680" rtl="0" eaLnBrk="1" latinLnBrk="0" hangingPunct="1">
              <a:spcBef>
                <a:spcPct val="0"/>
              </a:spcBef>
              <a:buNone/>
              <a:defRPr sz="3600" b="1" kern="1200">
                <a:solidFill>
                  <a:srgbClr val="002060"/>
                </a:solidFill>
                <a:latin typeface="Arial" pitchFamily="34" charset="0"/>
                <a:ea typeface="+mj-ea"/>
                <a:cs typeface="Arial" pitchFamily="34" charset="0"/>
              </a:defRPr>
            </a:lvl1pPr>
          </a:lstStyle>
          <a:p>
            <a:r>
              <a:rPr lang="en-US" sz="2800" dirty="0">
                <a:solidFill>
                  <a:schemeClr val="bg1"/>
                </a:solidFill>
              </a:rPr>
              <a:t>Event Hosts: MATLAB Student Ambassadors</a:t>
            </a:r>
          </a:p>
        </p:txBody>
      </p:sp>
      <p:sp>
        <p:nvSpPr>
          <p:cNvPr id="7" name="Rechteck 6">
            <a:extLst>
              <a:ext uri="{FF2B5EF4-FFF2-40B4-BE49-F238E27FC236}">
                <a16:creationId xmlns:a16="http://schemas.microsoft.com/office/drawing/2014/main" id="{53D69417-BDFD-4376-AD51-44ACEC64632C}"/>
              </a:ext>
            </a:extLst>
          </p:cNvPr>
          <p:cNvSpPr/>
          <p:nvPr/>
        </p:nvSpPr>
        <p:spPr>
          <a:xfrm>
            <a:off x="7447967" y="5372648"/>
            <a:ext cx="2782466" cy="1143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i="0" u="none" strike="noStrike" dirty="0">
                <a:solidFill>
                  <a:srgbClr val="FFFFFF"/>
                </a:solidFill>
                <a:effectLst/>
                <a:latin typeface="Arial" panose="020B0604020202020204" pitchFamily="34" charset="0"/>
              </a:rPr>
              <a:t>Samuel Zeitler</a:t>
            </a:r>
            <a:r>
              <a:rPr lang="de-DE" b="0" i="0" dirty="0">
                <a:effectLst/>
                <a:latin typeface="Arial" panose="020B0604020202020204" pitchFamily="34" charset="0"/>
              </a:rPr>
              <a:t>​</a:t>
            </a:r>
            <a:endParaRPr lang="de-DE" b="0" i="0" dirty="0">
              <a:effectLst/>
            </a:endParaRPr>
          </a:p>
          <a:p>
            <a:pPr algn="ctr"/>
            <a:r>
              <a:rPr lang="de-DE" b="0" i="0" u="none" strike="noStrike" dirty="0" err="1">
                <a:solidFill>
                  <a:srgbClr val="FFFFFF"/>
                </a:solidFill>
                <a:effectLst/>
                <a:latin typeface="Arial" panose="020B0604020202020204" pitchFamily="34" charset="0"/>
              </a:rPr>
              <a:t>M.Sc</a:t>
            </a:r>
            <a:r>
              <a:rPr lang="de-DE" b="0" i="0" u="none" strike="noStrike" dirty="0">
                <a:solidFill>
                  <a:srgbClr val="FFFFFF"/>
                </a:solidFill>
                <a:effectLst/>
                <a:latin typeface="Arial" panose="020B0604020202020204" pitchFamily="34" charset="0"/>
              </a:rPr>
              <a:t>. </a:t>
            </a:r>
            <a:r>
              <a:rPr lang="de-DE" b="0" i="0" u="none" strike="noStrike" dirty="0" err="1">
                <a:solidFill>
                  <a:srgbClr val="FFFFFF"/>
                </a:solidFill>
                <a:effectLst/>
                <a:latin typeface="Arial" panose="020B0604020202020204" pitchFamily="34" charset="0"/>
              </a:rPr>
              <a:t>Mechatronics</a:t>
            </a:r>
            <a:r>
              <a:rPr lang="de-DE" b="0" i="0" u="none" strike="noStrike" dirty="0">
                <a:solidFill>
                  <a:srgbClr val="FFFFFF"/>
                </a:solidFill>
                <a:effectLst/>
                <a:latin typeface="Arial" panose="020B0604020202020204" pitchFamily="34" charset="0"/>
              </a:rPr>
              <a:t> and Robotics Student</a:t>
            </a:r>
            <a:endParaRPr lang="de-DE" dirty="0">
              <a:latin typeface="Arial" pitchFamily="34" charset="0"/>
              <a:cs typeface="Arial" pitchFamily="34" charset="0"/>
            </a:endParaRPr>
          </a:p>
        </p:txBody>
      </p:sp>
      <p:pic>
        <p:nvPicPr>
          <p:cNvPr id="4" name="Grafik 3">
            <a:extLst>
              <a:ext uri="{FF2B5EF4-FFF2-40B4-BE49-F238E27FC236}">
                <a16:creationId xmlns:a16="http://schemas.microsoft.com/office/drawing/2014/main" id="{2C7AD9C8-577A-3876-4D41-A73BFE344A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7967" y="1473853"/>
            <a:ext cx="2782466" cy="3910292"/>
          </a:xfrm>
          <a:prstGeom prst="rect">
            <a:avLst/>
          </a:prstGeom>
        </p:spPr>
      </p:pic>
    </p:spTree>
    <p:extLst>
      <p:ext uri="{BB962C8B-B14F-4D97-AF65-F5344CB8AC3E}">
        <p14:creationId xmlns:p14="http://schemas.microsoft.com/office/powerpoint/2010/main" val="4862761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5374A7-8C38-421E-AD10-688F9D2A5485}"/>
              </a:ext>
            </a:extLst>
          </p:cNvPr>
          <p:cNvSpPr>
            <a:spLocks noGrp="1"/>
          </p:cNvSpPr>
          <p:nvPr>
            <p:ph type="title"/>
          </p:nvPr>
        </p:nvSpPr>
        <p:spPr/>
        <p:txBody>
          <a:bodyPr/>
          <a:lstStyle/>
          <a:p>
            <a:r>
              <a:rPr lang="de-DE" dirty="0" err="1"/>
              <a:t>StudLab</a:t>
            </a:r>
            <a:endParaRPr lang="de-DE" dirty="0"/>
          </a:p>
        </p:txBody>
      </p:sp>
      <p:sp>
        <p:nvSpPr>
          <p:cNvPr id="3" name="Content Placeholder 1">
            <a:extLst>
              <a:ext uri="{FF2B5EF4-FFF2-40B4-BE49-F238E27FC236}">
                <a16:creationId xmlns:a16="http://schemas.microsoft.com/office/drawing/2014/main" id="{4074D96B-293A-42C4-8B74-B49A3B64822E}"/>
              </a:ext>
            </a:extLst>
          </p:cNvPr>
          <p:cNvSpPr txBox="1">
            <a:spLocks/>
          </p:cNvSpPr>
          <p:nvPr/>
        </p:nvSpPr>
        <p:spPr>
          <a:xfrm>
            <a:off x="7162800" y="1752600"/>
            <a:ext cx="4876800" cy="4648199"/>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gn="ctr">
              <a:buFont typeface="Wingdings" pitchFamily="2" charset="2"/>
              <a:buNone/>
            </a:pPr>
            <a:r>
              <a:rPr lang="de-DE" sz="2000" dirty="0"/>
              <a:t>Falls du es noch nicht gemacht hast, folge unserem Instagram-Account</a:t>
            </a:r>
          </a:p>
          <a:p>
            <a:pPr marL="0" indent="0" algn="ctr">
              <a:buFont typeface="Wingdings" pitchFamily="2" charset="2"/>
              <a:buNone/>
            </a:pPr>
            <a:endParaRPr lang="de-DE" sz="2000" dirty="0"/>
          </a:p>
          <a:p>
            <a:pPr marL="0" indent="0" algn="ctr">
              <a:buFont typeface="Wingdings" pitchFamily="2" charset="2"/>
              <a:buNone/>
            </a:pPr>
            <a:r>
              <a:rPr lang="de-DE" sz="2000" b="1" dirty="0"/>
              <a:t>@matlab.tum</a:t>
            </a:r>
          </a:p>
          <a:p>
            <a:pPr marL="0" indent="0" algn="ctr">
              <a:buFont typeface="Wingdings" pitchFamily="2" charset="2"/>
              <a:buNone/>
            </a:pPr>
            <a:endParaRPr lang="en-US" sz="2000" b="1" dirty="0"/>
          </a:p>
        </p:txBody>
      </p:sp>
      <p:sp>
        <p:nvSpPr>
          <p:cNvPr id="5" name="Content Placeholder 13">
            <a:extLst>
              <a:ext uri="{FF2B5EF4-FFF2-40B4-BE49-F238E27FC236}">
                <a16:creationId xmlns:a16="http://schemas.microsoft.com/office/drawing/2014/main" id="{CD9E82A3-FA31-49AA-8AED-9BC19E322ACB}"/>
              </a:ext>
            </a:extLst>
          </p:cNvPr>
          <p:cNvSpPr txBox="1">
            <a:spLocks/>
          </p:cNvSpPr>
          <p:nvPr/>
        </p:nvSpPr>
        <p:spPr>
          <a:xfrm>
            <a:off x="609600" y="1752600"/>
            <a:ext cx="6248400" cy="472440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spcBef>
                <a:spcPts val="1200"/>
              </a:spcBef>
            </a:pPr>
            <a:r>
              <a:rPr lang="de-DE" sz="2000" dirty="0"/>
              <a:t>Wir sind eine studentische Gruppe der TU München, die sich mit MATLAB &amp; Simulink beschäftigt. Wir bieten Tutorials und Hilfe bei konkreten Problemen an.</a:t>
            </a:r>
          </a:p>
          <a:p>
            <a:pPr>
              <a:spcBef>
                <a:spcPts val="1200"/>
              </a:spcBef>
            </a:pPr>
            <a:r>
              <a:rPr lang="de-DE" sz="2000" dirty="0"/>
              <a:t>Du kannst uns gerne kontaktieren, wenn du Probleme oder Fragen zu MATLAB/Simulink hast (Projekte, Abschlussarbeiten oder allgemeines Programmierzeug...)</a:t>
            </a:r>
          </a:p>
          <a:p>
            <a:pPr>
              <a:spcBef>
                <a:spcPts val="1200"/>
              </a:spcBef>
              <a:spcAft>
                <a:spcPts val="1200"/>
              </a:spcAft>
            </a:pPr>
            <a:r>
              <a:rPr lang="de-DE" sz="2000" dirty="0"/>
              <a:t>E-Mail: </a:t>
            </a:r>
            <a:r>
              <a:rPr lang="de-DE" sz="2000" b="1" dirty="0"/>
              <a:t>studlab.tum@gmail.com</a:t>
            </a:r>
          </a:p>
          <a:p>
            <a:pPr marL="0" indent="0">
              <a:spcBef>
                <a:spcPts val="1200"/>
              </a:spcBef>
              <a:spcAft>
                <a:spcPts val="1200"/>
              </a:spcAft>
              <a:buNone/>
            </a:pPr>
            <a:endParaRPr lang="de-DE" sz="2000" dirty="0"/>
          </a:p>
          <a:p>
            <a:pPr marL="0" indent="0">
              <a:spcBef>
                <a:spcPts val="1200"/>
              </a:spcBef>
              <a:spcAft>
                <a:spcPts val="1200"/>
              </a:spcAft>
              <a:buNone/>
            </a:pPr>
            <a:endParaRPr lang="de-DE" sz="2000" dirty="0"/>
          </a:p>
          <a:p>
            <a:pPr marL="0" indent="0">
              <a:spcBef>
                <a:spcPts val="1200"/>
              </a:spcBef>
              <a:spcAft>
                <a:spcPts val="1200"/>
              </a:spcAft>
              <a:buNone/>
            </a:pPr>
            <a:endParaRPr lang="en-US" sz="2000" dirty="0"/>
          </a:p>
        </p:txBody>
      </p:sp>
      <p:pic>
        <p:nvPicPr>
          <p:cNvPr id="2050" name="Picture 2">
            <a:extLst>
              <a:ext uri="{FF2B5EF4-FFF2-40B4-BE49-F238E27FC236}">
                <a16:creationId xmlns:a16="http://schemas.microsoft.com/office/drawing/2014/main" id="{B5B68F27-B36C-FE96-99C8-3578368D4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412" y="3148012"/>
            <a:ext cx="1933575"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6842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231C63-A85B-CFE2-9EF0-3C849A37FEF7}"/>
              </a:ext>
            </a:extLst>
          </p:cNvPr>
          <p:cNvSpPr>
            <a:spLocks noGrp="1"/>
          </p:cNvSpPr>
          <p:nvPr>
            <p:ph type="ctrTitle"/>
          </p:nvPr>
        </p:nvSpPr>
        <p:spPr/>
        <p:txBody>
          <a:bodyPr/>
          <a:lstStyle/>
          <a:p>
            <a:r>
              <a:rPr lang="de-DE" dirty="0"/>
              <a:t>Workshop Einführung</a:t>
            </a:r>
          </a:p>
        </p:txBody>
      </p:sp>
      <p:sp>
        <p:nvSpPr>
          <p:cNvPr id="3" name="Untertitel 2">
            <a:extLst>
              <a:ext uri="{FF2B5EF4-FFF2-40B4-BE49-F238E27FC236}">
                <a16:creationId xmlns:a16="http://schemas.microsoft.com/office/drawing/2014/main" id="{C5BE1219-E5B8-BC9E-3F35-B36D3D376575}"/>
              </a:ext>
            </a:extLst>
          </p:cNvPr>
          <p:cNvSpPr>
            <a:spLocks noGrp="1"/>
          </p:cNvSpPr>
          <p:nvPr>
            <p:ph type="subTitle" idx="1"/>
          </p:nvPr>
        </p:nvSpPr>
        <p:spPr/>
        <p:txBody>
          <a:bodyPr/>
          <a:lstStyle/>
          <a:p>
            <a:r>
              <a:rPr lang="de-DE" dirty="0"/>
              <a:t>MATLAB für die Steuerung eines einfachen Roboter</a:t>
            </a:r>
          </a:p>
        </p:txBody>
      </p:sp>
    </p:spTree>
    <p:extLst>
      <p:ext uri="{BB962C8B-B14F-4D97-AF65-F5344CB8AC3E}">
        <p14:creationId xmlns:p14="http://schemas.microsoft.com/office/powerpoint/2010/main" val="1883067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5FCE0B-4F7F-50B7-7892-D06808661F31}"/>
              </a:ext>
            </a:extLst>
          </p:cNvPr>
          <p:cNvSpPr>
            <a:spLocks noGrp="1"/>
          </p:cNvSpPr>
          <p:nvPr>
            <p:ph type="title"/>
          </p:nvPr>
        </p:nvSpPr>
        <p:spPr>
          <a:xfrm>
            <a:off x="-3462866" y="-100542"/>
            <a:ext cx="10515600" cy="1325563"/>
          </a:xfrm>
        </p:spPr>
        <p:txBody>
          <a:bodyPr/>
          <a:lstStyle/>
          <a:p>
            <a:pPr algn="ctr"/>
            <a:r>
              <a:rPr lang="de-DE" dirty="0"/>
              <a:t>Der „Roboter“</a:t>
            </a:r>
          </a:p>
        </p:txBody>
      </p:sp>
      <p:pic>
        <p:nvPicPr>
          <p:cNvPr id="9" name="Inhaltsplatzhalter 8">
            <a:extLst>
              <a:ext uri="{FF2B5EF4-FFF2-40B4-BE49-F238E27FC236}">
                <a16:creationId xmlns:a16="http://schemas.microsoft.com/office/drawing/2014/main" id="{AD33A3DA-4E1E-97C5-50E5-441B4DC8E4C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1380494" y="148638"/>
            <a:ext cx="5266508" cy="7022011"/>
          </a:xfrm>
        </p:spPr>
      </p:pic>
      <p:sp>
        <p:nvSpPr>
          <p:cNvPr id="10" name="Textfeld 9">
            <a:extLst>
              <a:ext uri="{FF2B5EF4-FFF2-40B4-BE49-F238E27FC236}">
                <a16:creationId xmlns:a16="http://schemas.microsoft.com/office/drawing/2014/main" id="{1054206C-92EC-86D0-41A5-7D7B20458297}"/>
              </a:ext>
            </a:extLst>
          </p:cNvPr>
          <p:cNvSpPr txBox="1"/>
          <p:nvPr/>
        </p:nvSpPr>
        <p:spPr>
          <a:xfrm>
            <a:off x="7667625" y="1026389"/>
            <a:ext cx="4276725" cy="4801314"/>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rPr>
              <a:t>3D Druck Teile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rPr>
              <a:t>2 Servo Motoren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rPr>
              <a:t>Batterie Pack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rPr>
              <a:t>Connector Platine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3200" b="0" i="0" u="none" strike="noStrike" kern="1200" cap="none" spc="0" normalizeH="0" baseline="0" noProof="0" dirty="0" err="1">
                <a:ln>
                  <a:noFill/>
                </a:ln>
                <a:solidFill>
                  <a:prstClr val="black"/>
                </a:solidFill>
                <a:effectLst/>
                <a:uLnTx/>
                <a:uFillTx/>
                <a:latin typeface="Calibri" panose="020F0502020204030204"/>
                <a:ea typeface="+mn-ea"/>
                <a:cs typeface="+mn-cs"/>
              </a:rPr>
              <a:t>RaspberryPi</a:t>
            </a:r>
            <a:endPar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047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5FCE0B-4F7F-50B7-7892-D06808661F31}"/>
              </a:ext>
            </a:extLst>
          </p:cNvPr>
          <p:cNvSpPr>
            <a:spLocks noGrp="1"/>
          </p:cNvSpPr>
          <p:nvPr>
            <p:ph type="title"/>
          </p:nvPr>
        </p:nvSpPr>
        <p:spPr>
          <a:xfrm>
            <a:off x="-367241" y="-167217"/>
            <a:ext cx="10515600" cy="1325563"/>
          </a:xfrm>
        </p:spPr>
        <p:txBody>
          <a:bodyPr/>
          <a:lstStyle/>
          <a:p>
            <a:pPr algn="ctr"/>
            <a:r>
              <a:rPr lang="de-DE" dirty="0"/>
              <a:t>Wichtiger Baustein: Die Servos/Gelenke</a:t>
            </a:r>
          </a:p>
        </p:txBody>
      </p:sp>
      <p:sp>
        <p:nvSpPr>
          <p:cNvPr id="10" name="Textfeld 9">
            <a:extLst>
              <a:ext uri="{FF2B5EF4-FFF2-40B4-BE49-F238E27FC236}">
                <a16:creationId xmlns:a16="http://schemas.microsoft.com/office/drawing/2014/main" id="{1054206C-92EC-86D0-41A5-7D7B20458297}"/>
              </a:ext>
            </a:extLst>
          </p:cNvPr>
          <p:cNvSpPr txBox="1"/>
          <p:nvPr/>
        </p:nvSpPr>
        <p:spPr>
          <a:xfrm>
            <a:off x="7667625" y="1026389"/>
            <a:ext cx="4276725" cy="507831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3 Euro Servos von Amazon (genutzt vor allem im Modellbau)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Erstaunlich hohe Robustheit und Kraft dank eingebautem Getriebe</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Verbunden mit dem </a:t>
            </a:r>
            <a:r>
              <a:rPr kumimoji="0" lang="de-DE" sz="2400" b="0" i="0" u="none" strike="noStrike" kern="1200" cap="none" spc="0" normalizeH="0" baseline="0" noProof="0" dirty="0" err="1">
                <a:ln>
                  <a:noFill/>
                </a:ln>
                <a:solidFill>
                  <a:prstClr val="black"/>
                </a:solidFill>
                <a:effectLst/>
                <a:uLnTx/>
                <a:uFillTx/>
                <a:latin typeface="Calibri" panose="020F0502020204030204"/>
                <a:ea typeface="+mn-ea"/>
                <a:cs typeface="+mn-cs"/>
              </a:rPr>
              <a:t>Raspi</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 über PWM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Winkelbereich nur 180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Grafik 14">
            <a:extLst>
              <a:ext uri="{FF2B5EF4-FFF2-40B4-BE49-F238E27FC236}">
                <a16:creationId xmlns:a16="http://schemas.microsoft.com/office/drawing/2014/main" id="{8506B4A6-1C12-378F-9787-D28037E09B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686" y="1026389"/>
            <a:ext cx="6608839" cy="4956629"/>
          </a:xfrm>
          <a:prstGeom prst="rect">
            <a:avLst/>
          </a:prstGeom>
        </p:spPr>
      </p:pic>
    </p:spTree>
    <p:extLst>
      <p:ext uri="{BB962C8B-B14F-4D97-AF65-F5344CB8AC3E}">
        <p14:creationId xmlns:p14="http://schemas.microsoft.com/office/powerpoint/2010/main" val="358237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5FCE0B-4F7F-50B7-7892-D06808661F31}"/>
              </a:ext>
            </a:extLst>
          </p:cNvPr>
          <p:cNvSpPr>
            <a:spLocks noGrp="1"/>
          </p:cNvSpPr>
          <p:nvPr>
            <p:ph type="title"/>
          </p:nvPr>
        </p:nvSpPr>
        <p:spPr>
          <a:xfrm>
            <a:off x="-367241" y="-167217"/>
            <a:ext cx="10515600" cy="1325563"/>
          </a:xfrm>
        </p:spPr>
        <p:txBody>
          <a:bodyPr/>
          <a:lstStyle/>
          <a:p>
            <a:pPr algn="ctr"/>
            <a:r>
              <a:rPr lang="de-DE" dirty="0"/>
              <a:t>Wichtiger Baustein: Der </a:t>
            </a:r>
            <a:r>
              <a:rPr lang="de-DE" dirty="0" err="1"/>
              <a:t>RaspberryPi</a:t>
            </a:r>
            <a:endParaRPr lang="de-DE" dirty="0"/>
          </a:p>
        </p:txBody>
      </p:sp>
      <p:sp>
        <p:nvSpPr>
          <p:cNvPr id="10" name="Textfeld 9">
            <a:extLst>
              <a:ext uri="{FF2B5EF4-FFF2-40B4-BE49-F238E27FC236}">
                <a16:creationId xmlns:a16="http://schemas.microsoft.com/office/drawing/2014/main" id="{1054206C-92EC-86D0-41A5-7D7B20458297}"/>
              </a:ext>
            </a:extLst>
          </p:cNvPr>
          <p:cNvSpPr txBox="1"/>
          <p:nvPr/>
        </p:nvSpPr>
        <p:spPr>
          <a:xfrm>
            <a:off x="7580539" y="1560285"/>
            <a:ext cx="4276725" cy="40626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Eigenständiger PC (Bildschirm und Monitor anschließbar)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Linux-Basiertes Betriebssystem</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Diverse Hardwareschnittstellen (z.B. GPIO / PWM / USB / WIFI / Bluetooth)</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Grafik 3">
            <a:extLst>
              <a:ext uri="{FF2B5EF4-FFF2-40B4-BE49-F238E27FC236}">
                <a16:creationId xmlns:a16="http://schemas.microsoft.com/office/drawing/2014/main" id="{F8B97C90-7FD4-71EA-0B8A-76AF14C6CB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914" t="41143"/>
          <a:stretch/>
        </p:blipFill>
        <p:spPr>
          <a:xfrm>
            <a:off x="725564" y="1560285"/>
            <a:ext cx="6096150" cy="3895184"/>
          </a:xfrm>
          <a:prstGeom prst="rect">
            <a:avLst/>
          </a:prstGeom>
        </p:spPr>
      </p:pic>
    </p:spTree>
    <p:extLst>
      <p:ext uri="{BB962C8B-B14F-4D97-AF65-F5344CB8AC3E}">
        <p14:creationId xmlns:p14="http://schemas.microsoft.com/office/powerpoint/2010/main" val="3007444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5FCE0B-4F7F-50B7-7892-D06808661F31}"/>
              </a:ext>
            </a:extLst>
          </p:cNvPr>
          <p:cNvSpPr>
            <a:spLocks noGrp="1"/>
          </p:cNvSpPr>
          <p:nvPr>
            <p:ph type="title"/>
          </p:nvPr>
        </p:nvSpPr>
        <p:spPr>
          <a:xfrm>
            <a:off x="-1091141" y="-176742"/>
            <a:ext cx="10515600" cy="1325563"/>
          </a:xfrm>
        </p:spPr>
        <p:txBody>
          <a:bodyPr/>
          <a:lstStyle/>
          <a:p>
            <a:pPr algn="ctr"/>
            <a:r>
              <a:rPr lang="de-DE" dirty="0"/>
              <a:t>Kommunikation mit eurem Laptop</a:t>
            </a:r>
          </a:p>
        </p:txBody>
      </p:sp>
      <p:sp>
        <p:nvSpPr>
          <p:cNvPr id="10" name="Textfeld 9">
            <a:extLst>
              <a:ext uri="{FF2B5EF4-FFF2-40B4-BE49-F238E27FC236}">
                <a16:creationId xmlns:a16="http://schemas.microsoft.com/office/drawing/2014/main" id="{1054206C-92EC-86D0-41A5-7D7B20458297}"/>
              </a:ext>
            </a:extLst>
          </p:cNvPr>
          <p:cNvSpPr txBox="1"/>
          <p:nvPr/>
        </p:nvSpPr>
        <p:spPr>
          <a:xfrm>
            <a:off x="7667625" y="1026389"/>
            <a:ext cx="4276725" cy="42780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Verbunden mit eurem    Laptop über ein lokales Netzwerk (Ethernet Cable)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Neuere Versionen: Einbinden in Wifi Netz</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dirty="0" err="1">
                <a:ln>
                  <a:noFill/>
                </a:ln>
                <a:solidFill>
                  <a:prstClr val="black"/>
                </a:solidFill>
                <a:effectLst/>
                <a:uLnTx/>
                <a:uFillTx/>
                <a:latin typeface="Calibri" panose="020F0502020204030204"/>
                <a:ea typeface="+mn-ea"/>
                <a:cs typeface="+mn-cs"/>
              </a:rPr>
              <a:t>Raspi</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 besitzt eigene statische IP</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de-DE"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Grafik 7">
            <a:extLst>
              <a:ext uri="{FF2B5EF4-FFF2-40B4-BE49-F238E27FC236}">
                <a16:creationId xmlns:a16="http://schemas.microsoft.com/office/drawing/2014/main" id="{98F28180-BBE4-A3FD-FA97-4E4E376474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7200" y="1757244"/>
            <a:ext cx="6625459" cy="3138833"/>
          </a:xfrm>
          <a:prstGeom prst="rect">
            <a:avLst/>
          </a:prstGeom>
        </p:spPr>
      </p:pic>
    </p:spTree>
    <p:extLst>
      <p:ext uri="{BB962C8B-B14F-4D97-AF65-F5344CB8AC3E}">
        <p14:creationId xmlns:p14="http://schemas.microsoft.com/office/powerpoint/2010/main" val="896639121"/>
      </p:ext>
    </p:extLst>
  </p:cSld>
  <p:clrMapOvr>
    <a:masterClrMapping/>
  </p:clrMapOvr>
</p:sld>
</file>

<file path=ppt/theme/theme1.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public.potx" id="{49A5AABE-A0A7-4B89-94CB-642658FA0B01}" vid="{F5140B90-C47F-4834-A15A-F6E765B958E2}"/>
    </a:ext>
  </a:extLst>
</a:theme>
</file>

<file path=ppt/theme/theme2.xml><?xml version="1.0" encoding="utf-8"?>
<a:theme xmlns:a="http://schemas.openxmlformats.org/drawingml/2006/main" name="1_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_widescreen.potx" id="{B6699E88-D2C7-4000-9792-711E85ACF2D0}" vid="{87286DD2-E1A9-4D74-BF9A-4CF3A75F99F7}"/>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CED2B3B9BAE8849942648134EEE717D" ma:contentTypeVersion="16" ma:contentTypeDescription="Create a new document." ma:contentTypeScope="" ma:versionID="95de71a0011e082db8af953cc041ec96">
  <xsd:schema xmlns:xsd="http://www.w3.org/2001/XMLSchema" xmlns:xs="http://www.w3.org/2001/XMLSchema" xmlns:p="http://schemas.microsoft.com/office/2006/metadata/properties" xmlns:ns2="b7b985a6-5614-4791-8283-b6a0b2c6681f" xmlns:ns3="bbb466d9-fd0a-40ba-89cb-77eb15c2a30a" targetNamespace="http://schemas.microsoft.com/office/2006/metadata/properties" ma:root="true" ma:fieldsID="03e55ec181cd22618ded3be2a08bf2cc" ns2:_="" ns3:_="">
    <xsd:import namespace="b7b985a6-5614-4791-8283-b6a0b2c6681f"/>
    <xsd:import namespace="bbb466d9-fd0a-40ba-89cb-77eb15c2a30a"/>
    <xsd:element name="properties">
      <xsd:complexType>
        <xsd:sequence>
          <xsd:element name="documentManagement">
            <xsd:complexType>
              <xsd:all>
                <xsd:element ref="ns2:Numb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b985a6-5614-4791-8283-b6a0b2c6681f" elementFormDefault="qualified">
    <xsd:import namespace="http://schemas.microsoft.com/office/2006/documentManagement/types"/>
    <xsd:import namespace="http://schemas.microsoft.com/office/infopath/2007/PartnerControls"/>
    <xsd:element name="Number" ma:index="8" nillable="true" ma:displayName="Number" ma:internalName="Number">
      <xsd:simpleType>
        <xsd:restriction base="dms:Number"/>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bb466d9-fd0a-40ba-89cb-77eb15c2a30a"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Number xmlns="b7b985a6-5614-4791-8283-b6a0b2c6681f" xsi:nil="true"/>
  </documentManagement>
</p:properties>
</file>

<file path=customXml/itemProps1.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2.xml><?xml version="1.0" encoding="utf-8"?>
<ds:datastoreItem xmlns:ds="http://schemas.openxmlformats.org/officeDocument/2006/customXml" ds:itemID="{9F5A004B-0B2D-4999-A850-53923C8CE6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b985a6-5614-4791-8283-b6a0b2c6681f"/>
    <ds:schemaRef ds:uri="bbb466d9-fd0a-40ba-89cb-77eb15c2a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B851B7-D313-4E85-A1E0-5976CFE11EC3}">
  <ds:schemaRefs>
    <ds:schemaRef ds:uri="http://schemas.openxmlformats.org/package/2006/metadata/core-properties"/>
    <ds:schemaRef ds:uri="http://schemas.microsoft.com/office/2006/documentManagement/types"/>
    <ds:schemaRef ds:uri="http://schemas.microsoft.com/office/infopath/2007/PartnerControls"/>
    <ds:schemaRef ds:uri="bbb466d9-fd0a-40ba-89cb-77eb15c2a30a"/>
    <ds:schemaRef ds:uri="http://purl.org/dc/elements/1.1/"/>
    <ds:schemaRef ds:uri="http://schemas.microsoft.com/office/2006/metadata/properties"/>
    <ds:schemaRef ds:uri="b7b985a6-5614-4791-8283-b6a0b2c6681f"/>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861</Words>
  <Application>Microsoft Office PowerPoint</Application>
  <PresentationFormat>Breitbild</PresentationFormat>
  <Paragraphs>153</Paragraphs>
  <Slides>24</Slides>
  <Notes>1</Notes>
  <HiddenSlides>1</HiddenSlides>
  <MMClips>4</MMClips>
  <ScaleCrop>false</ScaleCrop>
  <HeadingPairs>
    <vt:vector size="6" baseType="variant">
      <vt:variant>
        <vt:lpstr>Verwendete Schriftarten</vt:lpstr>
      </vt:variant>
      <vt:variant>
        <vt:i4>5</vt:i4>
      </vt:variant>
      <vt:variant>
        <vt:lpstr>Design</vt:lpstr>
      </vt:variant>
      <vt:variant>
        <vt:i4>3</vt:i4>
      </vt:variant>
      <vt:variant>
        <vt:lpstr>Folientitel</vt:lpstr>
      </vt:variant>
      <vt:variant>
        <vt:i4>24</vt:i4>
      </vt:variant>
    </vt:vector>
  </HeadingPairs>
  <TitlesOfParts>
    <vt:vector size="32" baseType="lpstr">
      <vt:lpstr>Arial</vt:lpstr>
      <vt:lpstr>Calibri</vt:lpstr>
      <vt:lpstr>Calibri Light</vt:lpstr>
      <vt:lpstr>Courier New</vt:lpstr>
      <vt:lpstr>Wingdings</vt:lpstr>
      <vt:lpstr>MW_Public_widescreen</vt:lpstr>
      <vt:lpstr>1_MW_Public_widescreen</vt:lpstr>
      <vt:lpstr>Office</vt:lpstr>
      <vt:lpstr>Welcome to the RaspberryPi with MATLAB Workshop! </vt:lpstr>
      <vt:lpstr>RaspberryPi mit MATLAB Workshop</vt:lpstr>
      <vt:lpstr>PowerPoint-Präsentation</vt:lpstr>
      <vt:lpstr>StudLab</vt:lpstr>
      <vt:lpstr>Workshop Einführung</vt:lpstr>
      <vt:lpstr>Der „Roboter“</vt:lpstr>
      <vt:lpstr>Wichtiger Baustein: Die Servos/Gelenke</vt:lpstr>
      <vt:lpstr>Wichtiger Baustein: Der RaspberryPi</vt:lpstr>
      <vt:lpstr>Kommunikation mit eurem Laptop</vt:lpstr>
      <vt:lpstr>Was soll der Roboter können?</vt:lpstr>
      <vt:lpstr>Dieser Workshop soll..</vt:lpstr>
      <vt:lpstr>Get started:</vt:lpstr>
      <vt:lpstr>To Do</vt:lpstr>
      <vt:lpstr>Wie kann man dieses Projekt zu Hause weiterführen?</vt:lpstr>
      <vt:lpstr>Wie kann man dieses Projekt zu Hause weiterführen?</vt:lpstr>
      <vt:lpstr>MATLAB + Simulink + Simscape</vt:lpstr>
      <vt:lpstr>Von CAD zu MATLAB</vt:lpstr>
      <vt:lpstr>Von CAD zu MATLAB</vt:lpstr>
      <vt:lpstr>Von CAD zu MATLAB</vt:lpstr>
      <vt:lpstr>Von CAD zu MATLAB</vt:lpstr>
      <vt:lpstr>Von CAD zu MATLAB</vt:lpstr>
      <vt:lpstr>Beispiel: Workspace erstellen</vt:lpstr>
      <vt:lpstr>Verlosung</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 Zahares</dc:creator>
  <cp:keywords>Version 18.0</cp:keywords>
  <cp:lastModifiedBy>Paola  Brandao Ornelas Canuto</cp:lastModifiedBy>
  <cp:revision>63</cp:revision>
  <dcterms:created xsi:type="dcterms:W3CDTF">2018-09-10T20:15:58Z</dcterms:created>
  <dcterms:modified xsi:type="dcterms:W3CDTF">2023-04-26T12:33:09Z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0x0101005CED2B3B9BAE8849942648134EEE717D</vt:lpwstr>
  </property>
</Properties>
</file>